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67" r:id="rId7"/>
    <p:sldId id="261" r:id="rId8"/>
    <p:sldId id="263" r:id="rId9"/>
    <p:sldId id="262" r:id="rId10"/>
    <p:sldId id="269" r:id="rId11"/>
    <p:sldId id="270" r:id="rId12"/>
    <p:sldId id="264" r:id="rId13"/>
    <p:sldId id="265" r:id="rId14"/>
    <p:sldId id="266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6C76-EDCE-4C80-8924-52737C13DB3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9168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enture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708920"/>
            <a:ext cx="3980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«Забота о птицах круглый </a:t>
            </a:r>
            <a:r>
              <a:rPr lang="ru-RU" sz="3600" b="1" dirty="0" smtClean="0">
                <a:solidFill>
                  <a:srgbClr val="002060"/>
                </a:solidFill>
              </a:rPr>
              <a:t>год»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02700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МАОУ </a:t>
            </a:r>
            <a:r>
              <a:rPr lang="ru-RU" sz="2000" b="1" dirty="0" err="1" smtClean="0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Тоболовская</a:t>
            </a:r>
            <a:r>
              <a:rPr lang="ru-RU" sz="2000" b="1" dirty="0" smtClean="0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СОШ-</a:t>
            </a:r>
          </a:p>
          <a:p>
            <a:pPr algn="ctr"/>
            <a:r>
              <a:rPr lang="ru-RU" sz="2000" b="1" dirty="0" err="1" smtClean="0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Карасульская</a:t>
            </a:r>
            <a:r>
              <a:rPr lang="ru-RU" sz="2000" b="1" dirty="0" smtClean="0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</a:t>
            </a:r>
            <a:endParaRPr lang="ru-RU" sz="2000" b="1" dirty="0">
              <a:solidFill>
                <a:srgbClr val="00542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5244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4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бластной конкурс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54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4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лучшее мероприятие,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542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4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освященное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54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4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международному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42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4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Дню птиц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42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542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72808" cy="1143000"/>
          </a:xfrm>
        </p:spPr>
        <p:txBody>
          <a:bodyPr/>
          <a:lstStyle/>
          <a:p>
            <a:r>
              <a:rPr lang="ru-RU" dirty="0" smtClean="0"/>
              <a:t>                                      8б класс</a:t>
            </a:r>
            <a:endParaRPr lang="ru-RU" dirty="0"/>
          </a:p>
        </p:txBody>
      </p:sp>
      <p:pic>
        <p:nvPicPr>
          <p:cNvPr id="2050" name="Picture 2" descr="G:\РОМАНОВА сквореч\2016-02-13 птицы\птицы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29476" cy="339710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РОМАНОВА сквореч\2016-02-13 птицы\птицы 003.JPG"/>
          <p:cNvPicPr/>
          <p:nvPr/>
        </p:nvPicPr>
        <p:blipFill>
          <a:blip r:embed="rId3" cstate="print"/>
          <a:srcRect l="12133" t="15796"/>
          <a:stretch>
            <a:fillRect/>
          </a:stretch>
        </p:blipFill>
        <p:spPr bwMode="auto">
          <a:xfrm>
            <a:off x="2339752" y="2420888"/>
            <a:ext cx="6600495" cy="424679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4а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G:\РОМАНОВА сквореч\120220161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127338" cy="30963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G:\РОМАНОВА сквореч\12022016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70747"/>
            <a:ext cx="4967458" cy="3726605"/>
          </a:xfrm>
          <a:prstGeom prst="rect">
            <a:avLst/>
          </a:prstGeom>
          <a:noFill/>
        </p:spPr>
      </p:pic>
      <p:pic>
        <p:nvPicPr>
          <p:cNvPr id="1042" name="Picture 18" descr="G:\РОМАНОВА сквореч\120220161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70747"/>
            <a:ext cx="4967458" cy="3726605"/>
          </a:xfrm>
          <a:prstGeom prst="rect">
            <a:avLst/>
          </a:prstGeom>
          <a:noFill/>
        </p:spPr>
      </p:pic>
      <p:pic>
        <p:nvPicPr>
          <p:cNvPr id="1043" name="Picture 19" descr="G:\РОМАНОВА сквореч\141220151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70747"/>
            <a:ext cx="4967458" cy="372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Акция «День птиц»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3075" name="Picture 3" descr="F:\фото 15-16\День птиц 12.02.16\DSC08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90" y="1605920"/>
            <a:ext cx="8025819" cy="451452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Весна</a:t>
            </a:r>
            <a:endParaRPr lang="ru-RU" dirty="0">
              <a:solidFill>
                <a:srgbClr val="00542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С </a:t>
            </a:r>
            <a:r>
              <a:rPr lang="ru-RU" dirty="0" smtClean="0">
                <a:solidFill>
                  <a:srgbClr val="005426"/>
                </a:solidFill>
              </a:rPr>
              <a:t>приходом весны новые заботы о птицах – создание скворечников и размещение их в школьном саду.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4" name="Picture 2" descr="G:\РОМАНОВА сквореч\image-6c42c364db4f508281055e6500032311d2c8120f2673cbc1a09d90f8965862c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15578" cy="452596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941168"/>
            <a:ext cx="3136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Мизамбеков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Азамат</a:t>
            </a:r>
            <a:r>
              <a:rPr lang="ru-RU" b="1" dirty="0" smtClean="0">
                <a:solidFill>
                  <a:srgbClr val="FF0000"/>
                </a:solidFill>
              </a:rPr>
              <a:t> 6б класс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апреля </a:t>
            </a:r>
            <a:r>
              <a:rPr lang="ru-RU" dirty="0" smtClean="0">
                <a:solidFill>
                  <a:srgbClr val="005426"/>
                </a:solidFill>
              </a:rPr>
              <a:t>была объявлена акция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«Скворечник» </a:t>
            </a:r>
            <a:r>
              <a:rPr lang="ru-RU" dirty="0" smtClean="0">
                <a:solidFill>
                  <a:srgbClr val="005426"/>
                </a:solidFill>
              </a:rPr>
              <a:t>результат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22 скворечника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68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005426"/>
                </a:solidFill>
              </a:rPr>
              <a:t>В. Доценко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5426"/>
                </a:solidFill>
              </a:rPr>
              <a:t>Я проснулся спозаранок: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от затеи спать не смог...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Взял пилу, топор, рубанок,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доски, гвозди, молоток,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и пилил я и строгал, 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нашей школе помогал. 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Поработал лишь часок,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выпилил я семь досок,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их гвоздями сколотил,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лаз для птичек просверлил, 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щели уплотнил замазкой, 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доски все покрасил краской 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-свежей, нежной, голубой — 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стал красив </a:t>
            </a:r>
            <a:r>
              <a:rPr lang="ru-RU" b="1" dirty="0" smtClean="0">
                <a:solidFill>
                  <a:srgbClr val="005426"/>
                </a:solidFill>
              </a:rPr>
              <a:t>скворечник</a:t>
            </a:r>
            <a:r>
              <a:rPr lang="ru-RU" dirty="0" smtClean="0">
                <a:solidFill>
                  <a:srgbClr val="005426"/>
                </a:solidFill>
              </a:rPr>
              <a:t> мой.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Всем ребятам говорю: </a:t>
            </a:r>
            <a:br>
              <a:rPr lang="ru-RU" dirty="0" smtClean="0">
                <a:solidFill>
                  <a:srgbClr val="005426"/>
                </a:solidFill>
              </a:rPr>
            </a:br>
            <a:r>
              <a:rPr lang="ru-RU" dirty="0" smtClean="0">
                <a:solidFill>
                  <a:srgbClr val="005426"/>
                </a:solidFill>
              </a:rPr>
              <a:t>- Я скворцам его дарю!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2050" name="Picture 2" descr="http://ppt4web.ru/images/15/687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4559829" cy="3419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800" y="260648"/>
            <a:ext cx="77152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005426"/>
                </a:solidFill>
              </a:rPr>
              <a:t>Вот такие мы и папы мастера!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4" name="Содержимое 3" descr="C:\Users\user\Desktop\скворечники апрель 2016\DSC09116.JPG"/>
          <p:cNvPicPr>
            <a:picLocks noGrp="1"/>
          </p:cNvPicPr>
          <p:nvPr>
            <p:ph idx="1"/>
          </p:nvPr>
        </p:nvPicPr>
        <p:blipFill>
          <a:blip r:embed="rId2" cstate="print"/>
          <a:srcRect l="34569" r="22390"/>
          <a:stretch>
            <a:fillRect/>
          </a:stretch>
        </p:blipFill>
        <p:spPr bwMode="auto">
          <a:xfrm>
            <a:off x="0" y="0"/>
            <a:ext cx="2411760" cy="328498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скворечники апрель 2016\DSC09114.JPG"/>
          <p:cNvPicPr/>
          <p:nvPr/>
        </p:nvPicPr>
        <p:blipFill>
          <a:blip r:embed="rId3" cstate="print"/>
          <a:srcRect l="12308" r="25781"/>
          <a:stretch>
            <a:fillRect/>
          </a:stretch>
        </p:blipFill>
        <p:spPr bwMode="auto">
          <a:xfrm>
            <a:off x="0" y="3501008"/>
            <a:ext cx="3165938" cy="287676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скворечники апрель 2016\DSC09113.JPG"/>
          <p:cNvPicPr/>
          <p:nvPr/>
        </p:nvPicPr>
        <p:blipFill>
          <a:blip r:embed="rId4" cstate="print"/>
          <a:srcRect l="40075" r="17473"/>
          <a:stretch>
            <a:fillRect/>
          </a:stretch>
        </p:blipFill>
        <p:spPr bwMode="auto">
          <a:xfrm>
            <a:off x="6300192" y="3429000"/>
            <a:ext cx="2627784" cy="30689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скворечники апрель 2016\DSC09111.JPG"/>
          <p:cNvPicPr/>
          <p:nvPr/>
        </p:nvPicPr>
        <p:blipFill>
          <a:blip r:embed="rId5" cstate="print"/>
          <a:srcRect l="17068"/>
          <a:stretch>
            <a:fillRect/>
          </a:stretch>
        </p:blipFill>
        <p:spPr bwMode="auto">
          <a:xfrm>
            <a:off x="3275856" y="908720"/>
            <a:ext cx="3672408" cy="25202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скворечники апрель 2016\DSC09117.JPG"/>
          <p:cNvPicPr/>
          <p:nvPr/>
        </p:nvPicPr>
        <p:blipFill>
          <a:blip r:embed="rId6" cstate="print"/>
          <a:srcRect l="29985"/>
          <a:stretch>
            <a:fillRect/>
          </a:stretch>
        </p:blipFill>
        <p:spPr bwMode="auto">
          <a:xfrm>
            <a:off x="3131840" y="3933056"/>
            <a:ext cx="3250783" cy="257899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3212976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Нагорных Андрей 2а класс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429000"/>
            <a:ext cx="289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Шиповалов</a:t>
            </a:r>
            <a:r>
              <a:rPr lang="ru-RU" b="1" dirty="0" smtClean="0">
                <a:solidFill>
                  <a:srgbClr val="FF0000"/>
                </a:solidFill>
              </a:rPr>
              <a:t> Саша 10а класс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88668"/>
            <a:ext cx="288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Каминский Игорь 4а класс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88630" y="6488668"/>
            <a:ext cx="2810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Краснов Максим 7а класс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6488668"/>
            <a:ext cx="299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Каминский Кирилл 3а класс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Ежедневными добрыми делами</a:t>
            </a:r>
            <a:endParaRPr lang="ru-RU" dirty="0">
              <a:solidFill>
                <a:srgbClr val="00542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С</a:t>
            </a:r>
            <a:r>
              <a:rPr lang="ru-RU" dirty="0" smtClean="0">
                <a:solidFill>
                  <a:srgbClr val="005426"/>
                </a:solidFill>
              </a:rPr>
              <a:t> утра и до позднего вечера,                 </a:t>
            </a:r>
            <a:r>
              <a:rPr lang="ru-RU" b="1" dirty="0" smtClean="0">
                <a:solidFill>
                  <a:srgbClr val="005426"/>
                </a:solidFill>
              </a:rPr>
              <a:t>П</a:t>
            </a:r>
            <a:r>
              <a:rPr lang="ru-RU" dirty="0" smtClean="0">
                <a:solidFill>
                  <a:srgbClr val="005426"/>
                </a:solidFill>
              </a:rPr>
              <a:t>орадуют снова пернатые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О</a:t>
            </a:r>
            <a:r>
              <a:rPr lang="ru-RU" dirty="0" smtClean="0">
                <a:solidFill>
                  <a:srgbClr val="005426"/>
                </a:solidFill>
              </a:rPr>
              <a:t>своив полянки страниц,                       </a:t>
            </a:r>
            <a:r>
              <a:rPr lang="ru-RU" b="1" dirty="0" smtClean="0">
                <a:solidFill>
                  <a:srgbClr val="005426"/>
                </a:solidFill>
              </a:rPr>
              <a:t>Р</a:t>
            </a:r>
            <a:r>
              <a:rPr lang="ru-RU" dirty="0" smtClean="0">
                <a:solidFill>
                  <a:srgbClr val="005426"/>
                </a:solidFill>
              </a:rPr>
              <a:t>уладами сердце и слух,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Х</a:t>
            </a:r>
            <a:r>
              <a:rPr lang="ru-RU" dirty="0" smtClean="0">
                <a:solidFill>
                  <a:srgbClr val="005426"/>
                </a:solidFill>
              </a:rPr>
              <a:t>озяйствует в книжке доверчиво         </a:t>
            </a:r>
            <a:r>
              <a:rPr lang="ru-RU" b="1" dirty="0" smtClean="0">
                <a:solidFill>
                  <a:srgbClr val="005426"/>
                </a:solidFill>
              </a:rPr>
              <a:t>И</a:t>
            </a:r>
            <a:r>
              <a:rPr lang="ru-RU" dirty="0" smtClean="0">
                <a:solidFill>
                  <a:srgbClr val="005426"/>
                </a:solidFill>
              </a:rPr>
              <a:t> крепче подружат с юннатами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Р</a:t>
            </a:r>
            <a:r>
              <a:rPr lang="ru-RU" dirty="0" smtClean="0">
                <a:solidFill>
                  <a:srgbClr val="005426"/>
                </a:solidFill>
              </a:rPr>
              <a:t>аздольная музыка птиц.                        </a:t>
            </a:r>
            <a:r>
              <a:rPr lang="ru-RU" b="1" dirty="0" smtClean="0">
                <a:solidFill>
                  <a:srgbClr val="005426"/>
                </a:solidFill>
              </a:rPr>
              <a:t>Р</a:t>
            </a:r>
            <a:r>
              <a:rPr lang="ru-RU" dirty="0" smtClean="0">
                <a:solidFill>
                  <a:srgbClr val="005426"/>
                </a:solidFill>
              </a:rPr>
              <a:t>ечушка, и роща, и луг.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А</a:t>
            </a:r>
            <a:r>
              <a:rPr lang="ru-RU" dirty="0" smtClean="0">
                <a:solidFill>
                  <a:srgbClr val="005426"/>
                </a:solidFill>
              </a:rPr>
              <a:t> может быть, с этого времени             </a:t>
            </a:r>
            <a:r>
              <a:rPr lang="ru-RU" b="1" dirty="0" smtClean="0">
                <a:solidFill>
                  <a:srgbClr val="005426"/>
                </a:solidFill>
              </a:rPr>
              <a:t>О</a:t>
            </a:r>
            <a:r>
              <a:rPr lang="ru-RU" dirty="0" smtClean="0">
                <a:solidFill>
                  <a:srgbClr val="005426"/>
                </a:solidFill>
              </a:rPr>
              <a:t>т неба до мира подводного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Н</a:t>
            </a:r>
            <a:r>
              <a:rPr lang="ru-RU" dirty="0" smtClean="0">
                <a:solidFill>
                  <a:srgbClr val="005426"/>
                </a:solidFill>
              </a:rPr>
              <a:t>аступит иная пора –                               </a:t>
            </a:r>
            <a:r>
              <a:rPr lang="ru-RU" b="1" dirty="0" smtClean="0">
                <a:solidFill>
                  <a:srgbClr val="005426"/>
                </a:solidFill>
              </a:rPr>
              <a:t>Д</a:t>
            </a:r>
            <a:r>
              <a:rPr lang="ru-RU" dirty="0" smtClean="0">
                <a:solidFill>
                  <a:srgbClr val="005426"/>
                </a:solidFill>
              </a:rPr>
              <a:t>авайте ж, как Родины речь,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И</a:t>
            </a:r>
            <a:r>
              <a:rPr lang="ru-RU" dirty="0" smtClean="0">
                <a:solidFill>
                  <a:srgbClr val="005426"/>
                </a:solidFill>
              </a:rPr>
              <a:t> станет для птичьего племени            </a:t>
            </a:r>
            <a:r>
              <a:rPr lang="ru-RU" b="1" dirty="0" smtClean="0">
                <a:solidFill>
                  <a:srgbClr val="005426"/>
                </a:solidFill>
              </a:rPr>
              <a:t>У</a:t>
            </a:r>
            <a:r>
              <a:rPr lang="ru-RU" dirty="0" smtClean="0">
                <a:solidFill>
                  <a:srgbClr val="005426"/>
                </a:solidFill>
              </a:rPr>
              <a:t>мом и душой благородною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М</a:t>
            </a:r>
            <a:r>
              <a:rPr lang="ru-RU" dirty="0" smtClean="0">
                <a:solidFill>
                  <a:srgbClr val="005426"/>
                </a:solidFill>
              </a:rPr>
              <a:t>илее еще детвора?!        </a:t>
            </a:r>
          </a:p>
          <a:p>
            <a:endParaRPr lang="ru-RU" b="1" dirty="0" smtClean="0">
              <a:solidFill>
                <a:srgbClr val="00542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                                     З</a:t>
            </a:r>
            <a:r>
              <a:rPr lang="ru-RU" dirty="0" smtClean="0">
                <a:solidFill>
                  <a:srgbClr val="005426"/>
                </a:solidFill>
              </a:rPr>
              <a:t>доровье планеты беречь!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                                     Е</a:t>
            </a:r>
            <a:r>
              <a:rPr lang="ru-RU" dirty="0" smtClean="0">
                <a:solidFill>
                  <a:srgbClr val="005426"/>
                </a:solidFill>
              </a:rPr>
              <a:t>диное многообразие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                                     М</a:t>
            </a:r>
            <a:r>
              <a:rPr lang="ru-RU" dirty="0" smtClean="0">
                <a:solidFill>
                  <a:srgbClr val="005426"/>
                </a:solidFill>
              </a:rPr>
              <a:t>ы будем ценить неспроста,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                                      Л</a:t>
            </a:r>
            <a:r>
              <a:rPr lang="ru-RU" dirty="0" smtClean="0">
                <a:solidFill>
                  <a:srgbClr val="005426"/>
                </a:solidFill>
              </a:rPr>
              <a:t>юбя и Европу, и Азию,</a:t>
            </a:r>
          </a:p>
          <a:p>
            <a:pPr>
              <a:buNone/>
            </a:pPr>
            <a:r>
              <a:rPr lang="ru-RU" b="1" dirty="0" smtClean="0">
                <a:solidFill>
                  <a:srgbClr val="005426"/>
                </a:solidFill>
              </a:rPr>
              <a:t>                                      И</a:t>
            </a:r>
            <a:r>
              <a:rPr lang="ru-RU" dirty="0" smtClean="0">
                <a:solidFill>
                  <a:srgbClr val="005426"/>
                </a:solidFill>
              </a:rPr>
              <a:t> наши родные места!</a:t>
            </a:r>
          </a:p>
          <a:p>
            <a:pPr>
              <a:buNone/>
            </a:pPr>
            <a:endParaRPr lang="ru-RU" dirty="0">
              <a:solidFill>
                <a:srgbClr val="0054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5426"/>
                </a:solidFill>
              </a:rPr>
              <a:t>Ноябрь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Акция «Кормушка»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В ноябре проведена общешкольная акция </a:t>
            </a:r>
            <a:endParaRPr lang="ru-RU" dirty="0" smtClean="0">
              <a:solidFill>
                <a:srgbClr val="005426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dirty="0" smtClean="0">
                <a:solidFill>
                  <a:srgbClr val="FF0000"/>
                </a:solidFill>
              </a:rPr>
              <a:t>1 по 11 класс (413 детей)</a:t>
            </a:r>
          </a:p>
          <a:p>
            <a:endParaRPr lang="ru-RU" dirty="0"/>
          </a:p>
        </p:txBody>
      </p:sp>
      <p:pic>
        <p:nvPicPr>
          <p:cNvPr id="4" name="Рисунок 3" descr="C:\Users\Вера Борисовна\Desktop\кормушка\IMG_20151215_091908.jpg"/>
          <p:cNvPicPr/>
          <p:nvPr/>
        </p:nvPicPr>
        <p:blipFill>
          <a:blip r:embed="rId2" cstate="print"/>
          <a:srcRect l="5702"/>
          <a:stretch>
            <a:fillRect/>
          </a:stretch>
        </p:blipFill>
        <p:spPr bwMode="auto">
          <a:xfrm>
            <a:off x="539552" y="3645024"/>
            <a:ext cx="4320480" cy="263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Вера Борисовна\Desktop\кормушка\IMG_20151214_080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423466" cy="219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4а класс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5" name="Picture 4" descr="G:\РОМАНОВА сквореч\120220161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27338" cy="30963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:\РОМАНОВА сквореч\1012201512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32956"/>
            <a:ext cx="4687024" cy="351526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176464" cy="1143000"/>
          </a:xfrm>
        </p:spPr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6б класс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4" name="Содержимое 3" descr="C:\Users\Вера Борисовна\Desktop\кормушка\IMG_20151215_092115.jpg"/>
          <p:cNvPicPr>
            <a:picLocks noGrp="1"/>
          </p:cNvPicPr>
          <p:nvPr>
            <p:ph idx="1"/>
          </p:nvPr>
        </p:nvPicPr>
        <p:blipFill>
          <a:blip r:embed="rId2" cstate="print"/>
          <a:srcRect b="10976"/>
          <a:stretch>
            <a:fillRect/>
          </a:stretch>
        </p:blipFill>
        <p:spPr bwMode="auto">
          <a:xfrm>
            <a:off x="6804248" y="404664"/>
            <a:ext cx="2007524" cy="297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Вера Борисовна\Desktop\кормушка\IMG_20151215_091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92896"/>
            <a:ext cx="2736304" cy="3945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Вера Борисовна\Desktop\кормушка\IMG_20151215_092007.jpg"/>
          <p:cNvPicPr/>
          <p:nvPr/>
        </p:nvPicPr>
        <p:blipFill>
          <a:blip r:embed="rId4" cstate="print"/>
          <a:srcRect t="13793"/>
          <a:stretch>
            <a:fillRect/>
          </a:stretch>
        </p:blipFill>
        <p:spPr bwMode="auto">
          <a:xfrm>
            <a:off x="539552" y="548680"/>
            <a:ext cx="2555776" cy="373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uslide.ru/images/25/31687/736/img22.jpg"/>
          <p:cNvPicPr>
            <a:picLocks noChangeAspect="1" noChangeArrowheads="1"/>
          </p:cNvPicPr>
          <p:nvPr/>
        </p:nvPicPr>
        <p:blipFill>
          <a:blip r:embed="rId5" cstate="print"/>
          <a:srcRect l="13422" t="5554" r="21321" b="10404"/>
          <a:stretch>
            <a:fillRect/>
          </a:stretch>
        </p:blipFill>
        <p:spPr bwMode="auto">
          <a:xfrm>
            <a:off x="6115787" y="3645024"/>
            <a:ext cx="3028213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Забота о птицах</a:t>
            </a:r>
            <a:endParaRPr lang="ru-RU" dirty="0">
              <a:solidFill>
                <a:srgbClr val="00542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5426"/>
                </a:solidFill>
              </a:rPr>
              <a:t>В течение всей зимы дети пополняли кормушки, подкармливали птиц.</a:t>
            </a:r>
          </a:p>
          <a:p>
            <a:r>
              <a:rPr lang="ru-RU" dirty="0" smtClean="0">
                <a:solidFill>
                  <a:srgbClr val="005426"/>
                </a:solidFill>
              </a:rPr>
              <a:t> Для привлечения внимания к птицам зимой, была проведена акция </a:t>
            </a:r>
            <a:endParaRPr lang="ru-RU" dirty="0" smtClean="0">
              <a:solidFill>
                <a:srgbClr val="005426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5426"/>
                </a:solidFill>
              </a:rPr>
              <a:t> </a:t>
            </a:r>
            <a:r>
              <a:rPr lang="ru-RU" dirty="0" smtClean="0">
                <a:solidFill>
                  <a:srgbClr val="005426"/>
                </a:solidFill>
              </a:rPr>
              <a:t>   </a:t>
            </a:r>
            <a:r>
              <a:rPr lang="ru-RU" dirty="0" smtClean="0">
                <a:solidFill>
                  <a:srgbClr val="005426"/>
                </a:solidFill>
              </a:rPr>
              <a:t>«</a:t>
            </a:r>
            <a:r>
              <a:rPr lang="ru-RU" dirty="0" smtClean="0">
                <a:solidFill>
                  <a:srgbClr val="005426"/>
                </a:solidFill>
              </a:rPr>
              <a:t>День птиц». </a:t>
            </a:r>
            <a:endParaRPr lang="ru-RU" b="1" dirty="0">
              <a:solidFill>
                <a:srgbClr val="0054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Девиз акции: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Покормите птиц зимой                 Не богаты их корма. </a:t>
            </a:r>
          </a:p>
          <a:p>
            <a:pPr>
              <a:buNone/>
            </a:pPr>
            <a:r>
              <a:rPr lang="ru-RU" dirty="0" smtClean="0"/>
              <a:t> Пусть со всех концов                     Горсть зерна нужна, горсть одна — </a:t>
            </a:r>
          </a:p>
          <a:p>
            <a:pPr>
              <a:buNone/>
            </a:pPr>
            <a:r>
              <a:rPr lang="ru-RU" dirty="0" smtClean="0"/>
              <a:t>К вам слетятся, как домой,           И не страшна будет им зима. </a:t>
            </a:r>
          </a:p>
          <a:p>
            <a:pPr>
              <a:buNone/>
            </a:pPr>
            <a:r>
              <a:rPr lang="ru-RU" dirty="0" smtClean="0"/>
              <a:t>Стайки на крыльцо.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Сколько гибнет их — не счесть,                   Разве можно забывать: </a:t>
            </a:r>
          </a:p>
          <a:p>
            <a:pPr>
              <a:buNone/>
            </a:pPr>
            <a:r>
              <a:rPr lang="ru-RU" dirty="0" smtClean="0"/>
              <a:t>Видеть тяжело.                                                 Улететь могли, </a:t>
            </a:r>
          </a:p>
          <a:p>
            <a:pPr>
              <a:buNone/>
            </a:pPr>
            <a:r>
              <a:rPr lang="ru-RU" dirty="0" smtClean="0"/>
              <a:t>А ведь в нашем сердце есть                         А остались зимовать </a:t>
            </a:r>
          </a:p>
          <a:p>
            <a:pPr>
              <a:buNone/>
            </a:pPr>
            <a:r>
              <a:rPr lang="ru-RU" dirty="0" smtClean="0"/>
              <a:t> И для птиц тепло.                                            Заодно с людьми.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Приучите птиц в мороз </a:t>
            </a:r>
          </a:p>
          <a:p>
            <a:pPr>
              <a:buNone/>
            </a:pPr>
            <a:r>
              <a:rPr lang="ru-RU" dirty="0" smtClean="0"/>
              <a:t>К своему окну, </a:t>
            </a:r>
          </a:p>
          <a:p>
            <a:pPr>
              <a:buNone/>
            </a:pPr>
            <a:r>
              <a:rPr lang="ru-RU" dirty="0" smtClean="0"/>
              <a:t>Чтоб без песен не пришлось </a:t>
            </a:r>
          </a:p>
          <a:p>
            <a:pPr>
              <a:buNone/>
            </a:pPr>
            <a:r>
              <a:rPr lang="ru-RU" dirty="0" smtClean="0"/>
              <a:t>Нам встречать весну. </a:t>
            </a:r>
            <a:r>
              <a:rPr lang="ru-RU" i="1" dirty="0" smtClean="0"/>
              <a:t>1964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Александр Яшин.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День птиц (413 детей)</a:t>
            </a:r>
            <a:endParaRPr lang="ru-RU" dirty="0">
              <a:solidFill>
                <a:srgbClr val="00542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12 февраля 2016 года в </a:t>
            </a:r>
            <a:r>
              <a:rPr lang="ru-RU" dirty="0" err="1" smtClean="0"/>
              <a:t>Карасульской</a:t>
            </a:r>
            <a:r>
              <a:rPr lang="ru-RU" dirty="0" smtClean="0"/>
              <a:t> школе состоялся День птиц. Предварительно дети школы собирали информацию о птицах-символах и зимних птицах, которые остаются на зиму. Оформляли плакаты о птицах. Организовано вышли на территорию школы, заполнили кормушки, обмели фигуры, покатались на горке. Все перемены в школе звучали птичьи трели и транслировались видеоролики о птицах.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3б класс</a:t>
            </a:r>
            <a:endParaRPr lang="ru-RU" dirty="0">
              <a:solidFill>
                <a:srgbClr val="00542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фото 15-16\День птиц 12.02.16\P101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52836"/>
            <a:ext cx="5964155" cy="447311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Стихотворение Т. </a:t>
            </a:r>
            <a:r>
              <a:rPr lang="ru-RU" b="1" dirty="0" err="1" smtClean="0"/>
              <a:t>Евдошенко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«Берегите птиц».</a:t>
            </a:r>
            <a:endParaRPr lang="ru-RU" dirty="0" smtClean="0"/>
          </a:p>
          <a:p>
            <a:r>
              <a:rPr lang="ru-RU" dirty="0" smtClean="0"/>
              <a:t>О птицах много знаем мы</a:t>
            </a:r>
          </a:p>
          <a:p>
            <a:r>
              <a:rPr lang="ru-RU" dirty="0" smtClean="0"/>
              <a:t>И в то же время мало,</a:t>
            </a:r>
          </a:p>
          <a:p>
            <a:r>
              <a:rPr lang="ru-RU" dirty="0" smtClean="0"/>
              <a:t>И нужно всем: и вам, и нам,</a:t>
            </a:r>
          </a:p>
          <a:p>
            <a:r>
              <a:rPr lang="ru-RU" dirty="0" smtClean="0"/>
              <a:t>Чтоб их побольше стало.</a:t>
            </a:r>
          </a:p>
          <a:p>
            <a:endParaRPr lang="ru-RU" sz="800" dirty="0" smtClean="0"/>
          </a:p>
          <a:p>
            <a:r>
              <a:rPr lang="ru-RU" dirty="0" smtClean="0"/>
              <a:t>Для этого побережём</a:t>
            </a:r>
          </a:p>
          <a:p>
            <a:r>
              <a:rPr lang="ru-RU" dirty="0" smtClean="0"/>
              <a:t>Своих друзей пернатых,</a:t>
            </a:r>
          </a:p>
          <a:p>
            <a:r>
              <a:rPr lang="ru-RU" dirty="0" smtClean="0"/>
              <a:t>Иначе мы к нулю сведём</a:t>
            </a:r>
          </a:p>
          <a:p>
            <a:r>
              <a:rPr lang="ru-RU" dirty="0" smtClean="0"/>
              <a:t>Певцов наших крылатых.</a:t>
            </a:r>
          </a:p>
          <a:p>
            <a:r>
              <a:rPr lang="ru-RU" dirty="0" smtClean="0"/>
              <a:t>Съедят деревья и плоды</a:t>
            </a:r>
          </a:p>
          <a:p>
            <a:r>
              <a:rPr lang="ru-RU" dirty="0" smtClean="0"/>
              <a:t>Личинки насекомых,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И поредеют все сады</a:t>
            </a:r>
          </a:p>
          <a:p>
            <a:r>
              <a:rPr lang="ru-RU" dirty="0" smtClean="0"/>
              <a:t>Без наших птиц знакомых.</a:t>
            </a:r>
          </a:p>
          <a:p>
            <a:r>
              <a:rPr lang="ru-RU" dirty="0" smtClean="0"/>
              <a:t>Зимой поставь кормушку им,</a:t>
            </a:r>
          </a:p>
          <a:p>
            <a:r>
              <a:rPr lang="ru-RU" dirty="0" smtClean="0"/>
              <a:t>Синицам дай ты сала;</a:t>
            </a:r>
          </a:p>
          <a:p>
            <a:r>
              <a:rPr lang="ru-RU" dirty="0" smtClean="0"/>
              <a:t>Пшено едят все воробьи,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Подсыпь, как станет мало.</a:t>
            </a:r>
          </a:p>
          <a:p>
            <a:r>
              <a:rPr lang="ru-RU" dirty="0" smtClean="0"/>
              <a:t>Они вознаградят труды, </a:t>
            </a:r>
          </a:p>
          <a:p>
            <a:r>
              <a:rPr lang="ru-RU" dirty="0" smtClean="0"/>
              <a:t>И зацветут кругом сады.</a:t>
            </a:r>
          </a:p>
          <a:p>
            <a:r>
              <a:rPr lang="ru-RU" dirty="0" smtClean="0"/>
              <a:t>Среди зелёной той листвы</a:t>
            </a:r>
          </a:p>
          <a:p>
            <a:r>
              <a:rPr lang="ru-RU" dirty="0" smtClean="0"/>
              <a:t>Их песенку услышишь 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32448" cy="1143000"/>
          </a:xfrm>
        </p:spPr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5б класс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1026" name="Picture 2" descr="F:\фото 15-16\День птиц 12.02.16\DSC08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985" y="2780928"/>
            <a:ext cx="6833015" cy="384357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6521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Вейтесь, русые стружки, поджидая зиму.</a:t>
            </a:r>
          </a:p>
          <a:p>
            <a:r>
              <a:rPr lang="ru-RU" sz="2000" dirty="0" smtClean="0"/>
              <a:t> Мы готовим кормушки – угадайте, кому?</a:t>
            </a:r>
          </a:p>
          <a:p>
            <a:r>
              <a:rPr lang="ru-RU" sz="2000" dirty="0" smtClean="0"/>
              <a:t> Кто летает, как мячик, мячик серенький мой?</a:t>
            </a:r>
          </a:p>
          <a:p>
            <a:r>
              <a:rPr lang="ru-RU" sz="2000" dirty="0" smtClean="0"/>
              <a:t> Наше дело ребячье – уберечь их зимой.</a:t>
            </a:r>
          </a:p>
          <a:p>
            <a:r>
              <a:rPr lang="ru-RU" sz="2000" dirty="0" smtClean="0"/>
              <a:t> Пуховые подушки на осинах белы.</a:t>
            </a:r>
          </a:p>
          <a:p>
            <a:r>
              <a:rPr lang="ru-RU" sz="2000" dirty="0" smtClean="0"/>
              <a:t> Сыпьте зерна в кормушки, сыпьте корм на столы.</a:t>
            </a:r>
          </a:p>
          <a:p>
            <a:r>
              <a:rPr lang="ru-RU" sz="2000" dirty="0" smtClean="0"/>
              <a:t> И они нам за это, зорко сад сторожа,</a:t>
            </a:r>
          </a:p>
          <a:p>
            <a:r>
              <a:rPr lang="ru-RU" sz="2000" dirty="0" smtClean="0"/>
              <a:t> От вредителей летом сберегут урожай.</a:t>
            </a:r>
          </a:p>
          <a:p>
            <a:r>
              <a:rPr lang="ru-RU" sz="2000" dirty="0" smtClean="0"/>
              <a:t> Вейтесь, русые стружки, поджидая зиму!</a:t>
            </a:r>
          </a:p>
          <a:p>
            <a:r>
              <a:rPr lang="ru-RU" sz="2000" dirty="0" smtClean="0"/>
              <a:t> Мы готовим кормушки – угадайте, кому?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383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Ноябрь  Акция «Кормушка»</vt:lpstr>
      <vt:lpstr>4а класс</vt:lpstr>
      <vt:lpstr>6б класс</vt:lpstr>
      <vt:lpstr>Забота о птицах</vt:lpstr>
      <vt:lpstr>Девиз акции: </vt:lpstr>
      <vt:lpstr>День птиц (413 детей)</vt:lpstr>
      <vt:lpstr>3б класс</vt:lpstr>
      <vt:lpstr>5б класс</vt:lpstr>
      <vt:lpstr>                                      8б класс</vt:lpstr>
      <vt:lpstr>4а класс</vt:lpstr>
      <vt:lpstr>Акция «День птиц»</vt:lpstr>
      <vt:lpstr>Весна</vt:lpstr>
      <vt:lpstr>1 апреля была объявлена акция «Скворечник» результат          22 скворечника</vt:lpstr>
      <vt:lpstr>         Вот такие мы и папы мастера!</vt:lpstr>
      <vt:lpstr>Ежедневными добрыми делами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user</cp:lastModifiedBy>
  <cp:revision>21</cp:revision>
  <dcterms:created xsi:type="dcterms:W3CDTF">2013-07-31T06:51:17Z</dcterms:created>
  <dcterms:modified xsi:type="dcterms:W3CDTF">2016-04-20T16:02:06Z</dcterms:modified>
</cp:coreProperties>
</file>