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  <p:sldMasterId id="2147483685" r:id="rId2"/>
    <p:sldMasterId id="2147483687" r:id="rId3"/>
  </p:sldMasterIdLst>
  <p:notesMasterIdLst>
    <p:notesMasterId r:id="rId34"/>
  </p:notesMasterIdLst>
  <p:handoutMasterIdLst>
    <p:handoutMasterId r:id="rId35"/>
  </p:handoutMasterIdLst>
  <p:sldIdLst>
    <p:sldId id="256" r:id="rId4"/>
    <p:sldId id="262" r:id="rId5"/>
    <p:sldId id="261" r:id="rId6"/>
    <p:sldId id="283" r:id="rId7"/>
    <p:sldId id="285" r:id="rId8"/>
    <p:sldId id="284" r:id="rId9"/>
    <p:sldId id="289" r:id="rId10"/>
    <p:sldId id="267" r:id="rId11"/>
    <p:sldId id="266" r:id="rId12"/>
    <p:sldId id="286" r:id="rId13"/>
    <p:sldId id="268" r:id="rId14"/>
    <p:sldId id="287" r:id="rId15"/>
    <p:sldId id="288" r:id="rId16"/>
    <p:sldId id="282" r:id="rId17"/>
    <p:sldId id="271" r:id="rId18"/>
    <p:sldId id="270" r:id="rId19"/>
    <p:sldId id="281" r:id="rId20"/>
    <p:sldId id="291" r:id="rId21"/>
    <p:sldId id="292" r:id="rId22"/>
    <p:sldId id="293" r:id="rId23"/>
    <p:sldId id="294" r:id="rId24"/>
    <p:sldId id="295" r:id="rId25"/>
    <p:sldId id="296" r:id="rId26"/>
    <p:sldId id="280" r:id="rId27"/>
    <p:sldId id="301" r:id="rId28"/>
    <p:sldId id="297" r:id="rId29"/>
    <p:sldId id="298" r:id="rId30"/>
    <p:sldId id="299" r:id="rId31"/>
    <p:sldId id="300" r:id="rId32"/>
    <p:sldId id="274" r:id="rId33"/>
  </p:sldIdLst>
  <p:sldSz cx="9144000" cy="5143500" type="screen16x9"/>
  <p:notesSz cx="6791325" cy="9921875"/>
  <p:embeddedFontLs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ial Unicode MS" panose="020B0604020202020204" pitchFamily="34" charset="-128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234164-1D2E-4822-B3B7-F8AB977796DA}">
  <a:tblStyle styleId="{0A234164-1D2E-4822-B3B7-F8AB977796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40" autoAdjust="0"/>
    <p:restoredTop sz="87389" autoAdjust="0"/>
  </p:normalViewPr>
  <p:slideViewPr>
    <p:cSldViewPr snapToGrid="0">
      <p:cViewPr varScale="1">
        <p:scale>
          <a:sx n="100" d="100"/>
          <a:sy n="100" d="100"/>
        </p:scale>
        <p:origin x="1053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7DE25-20BF-4E82-AF02-4EB39D9FD71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846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6BCB9-BD84-42E4-AF32-DC32D2744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96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p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ef61425fb_0_20:notes"/>
          <p:cNvSpPr txBox="1">
            <a:spLocks noGrp="1"/>
          </p:cNvSpPr>
          <p:nvPr>
            <p:ph type="body" idx="1"/>
          </p:nvPr>
        </p:nvSpPr>
        <p:spPr>
          <a:xfrm>
            <a:off x="686347" y="4343399"/>
            <a:ext cx="54864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7ef61425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42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2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11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6562439001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6562439001_0_228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301fb2d70_3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6301fb2d70_3_532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656243900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6562439001_0_460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67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5eb14f94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1" name="Google Shape;1601;g5eb14f9496_0_14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2" name="Google Shape;1602;g5eb14f9496_0_14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530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5eb14f9496_0_10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2" name="Google Shape;1352;g5eb14f9496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6214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5eb14f9496_0_9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9" name="Google Shape;1329;g5eb14f9496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2036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5eb14f9496_0_1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6" name="Google Shape;1416;g5eb14f9496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699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301fb2d70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301fb2d70_3_60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Трансформация</a:t>
            </a:r>
            <a:r>
              <a:rPr lang="ru-RU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изменение наполнения всех элементов структуры деятельности: средств, объектов, целей конкретной деятельности</a:t>
            </a:r>
            <a:endParaRPr lang="ru-RU" sz="1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Оптимизация</a:t>
            </a:r>
            <a:r>
              <a:rPr lang="ru-RU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использование новых технологических инструментов без изменения остальных элементов структуры деятельности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30fb8fbed_3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30fb8fbed_3_465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301fb2d70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301fb2d70_3_129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Цифровой разрыв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54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301fb2d70_3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301fb2d70_3_426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68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55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562439001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g6562439001_0_307:notes"/>
          <p:cNvSpPr txBox="1">
            <a:spLocks noGrp="1"/>
          </p:cNvSpPr>
          <p:nvPr>
            <p:ph type="body" idx="1"/>
          </p:nvPr>
        </p:nvSpPr>
        <p:spPr>
          <a:xfrm>
            <a:off x="679133" y="4774902"/>
            <a:ext cx="5433060" cy="390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/>
              <a:t>Избыточно</a:t>
            </a:r>
            <a:r>
              <a:rPr lang="ru-RU" sz="110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Области знания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Доступный объем знаний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Форматы и события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100" dirty="0"/>
              <a:t>Эксперты и др.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/>
              <a:t>Избыточно</a:t>
            </a:r>
            <a:r>
              <a:rPr lang="ru-RU" sz="110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Реальные предприятия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Разные виды деятельности на предприятиях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- Возможные задачи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3" name="Google Shape;473;g6562439001_0_307:notes"/>
          <p:cNvSpPr txBox="1">
            <a:spLocks noGrp="1"/>
          </p:cNvSpPr>
          <p:nvPr>
            <p:ph type="sldNum" idx="12"/>
          </p:nvPr>
        </p:nvSpPr>
        <p:spPr>
          <a:xfrm>
            <a:off x="3846846" y="9424059"/>
            <a:ext cx="2942908" cy="49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301fb2d70_3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301fb2d70_3_287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Были понятия: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содержание образования задано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единица логистики - класс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учитель-транслятор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>
                <a:solidFill>
                  <a:schemeClr val="dk1"/>
                </a:solidFill>
              </a:rPr>
              <a:t>воспроизведение информации</a:t>
            </a:r>
            <a:endParaRPr lang="ru-RU"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модель выпускника - задана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школа – место обучения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Будут понятия: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содержание образования = человек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единица логистики - человек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учитель - навигатор, </a:t>
            </a:r>
            <a:r>
              <a:rPr lang="ru-RU" sz="1100" dirty="0" err="1"/>
              <a:t>тьютор</a:t>
            </a:r>
            <a:r>
              <a:rPr lang="ru-RU" sz="1100" dirty="0"/>
              <a:t>, наставник...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100" dirty="0">
                <a:solidFill>
                  <a:schemeClr val="dk1"/>
                </a:solidFill>
              </a:rPr>
              <a:t>коммуникация как средство со-организации картин мира </a:t>
            </a:r>
            <a:endParaRPr lang="ru-RU"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рефлексия - как базовый процесс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индивидуальный образовательный маршрут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-RU" sz="1100" dirty="0"/>
              <a:t>образовательная экосистема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301fb2d70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301fb2d70_3_83:notes"/>
          <p:cNvSpPr txBox="1">
            <a:spLocks noGrp="1"/>
          </p:cNvSpPr>
          <p:nvPr>
            <p:ph type="body" idx="1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eb14f9496_0_16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5eb14f9496_0_16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g5eb14f9496_0_16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5eb14f9496_0_16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5eb14f9496_0_16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00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91440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5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11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9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84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949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9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90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12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69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8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B920C-D5F9-4215-883E-93A5DDA65DD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70D8E-CD47-4E98-AE44-DA15DEE85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5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hyperlink" Target="http://app.greenpl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ctrTitle"/>
          </p:nvPr>
        </p:nvSpPr>
        <p:spPr>
          <a:xfrm>
            <a:off x="1462088" y="1744375"/>
            <a:ext cx="7011962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000000"/>
                </a:solidFill>
              </a:rPr>
              <a:t>Цифровая</a:t>
            </a:r>
            <a:br>
              <a:rPr lang="ru" sz="3600" b="1" dirty="0">
                <a:solidFill>
                  <a:srgbClr val="000000"/>
                </a:solidFill>
              </a:rPr>
            </a:br>
            <a:r>
              <a:rPr lang="ru" sz="3600" b="1" dirty="0">
                <a:solidFill>
                  <a:srgbClr val="000000"/>
                </a:solidFill>
              </a:rPr>
              <a:t>трансформация школы</a:t>
            </a:r>
            <a:endParaRPr sz="3600" dirty="0">
              <a:solidFill>
                <a:srgbClr val="000000"/>
              </a:solidFill>
            </a:endParaRPr>
          </a:p>
        </p:txBody>
      </p:sp>
      <p:sp>
        <p:nvSpPr>
          <p:cNvPr id="189" name="Google Shape;189;p39"/>
          <p:cNvSpPr txBox="1">
            <a:spLocks noGrp="1"/>
          </p:cNvSpPr>
          <p:nvPr>
            <p:ph type="subTitle" idx="1"/>
          </p:nvPr>
        </p:nvSpPr>
        <p:spPr>
          <a:xfrm>
            <a:off x="1462088" y="3440650"/>
            <a:ext cx="7681912" cy="1259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tx1"/>
                </a:solidFill>
              </a:rPr>
              <a:t>Павел </a:t>
            </a:r>
            <a:r>
              <a:rPr lang="ru" sz="2000" b="1" dirty="0" smtClean="0">
                <a:solidFill>
                  <a:schemeClr val="tx1"/>
                </a:solidFill>
              </a:rPr>
              <a:t>Рабинович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</a:rPr>
              <a:t>д</a:t>
            </a:r>
            <a:r>
              <a:rPr lang="ru" sz="1800" dirty="0" smtClean="0">
                <a:solidFill>
                  <a:schemeClr val="tx1"/>
                </a:solidFill>
              </a:rPr>
              <a:t>ирекор центра проектного и цифрового развития,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</a:rPr>
              <a:t>зам. директора Школы антропологии будущего </a:t>
            </a:r>
            <a:r>
              <a:rPr lang="ru-RU" sz="1800" dirty="0" err="1">
                <a:solidFill>
                  <a:schemeClr val="tx1"/>
                </a:solidFill>
              </a:rPr>
              <a:t>РАНХиГС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191" name="Google Shape;191;p39"/>
          <p:cNvCxnSpPr/>
          <p:nvPr/>
        </p:nvCxnSpPr>
        <p:spPr>
          <a:xfrm>
            <a:off x="1349075" y="1576450"/>
            <a:ext cx="0" cy="26568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3" name="Google Shape;1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49" y="183200"/>
            <a:ext cx="2338031" cy="12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09" y="436401"/>
            <a:ext cx="2423541" cy="762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66" y="403230"/>
            <a:ext cx="1296056" cy="7121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D53463-C8B4-534C-B48B-B5E6D07FD232}"/>
              </a:ext>
            </a:extLst>
          </p:cNvPr>
          <p:cNvSpPr txBox="1"/>
          <p:nvPr/>
        </p:nvSpPr>
        <p:spPr>
          <a:xfrm>
            <a:off x="0" y="4629614"/>
            <a:ext cx="9132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ru-RU" sz="2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Учителя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3BA3DA-82D1-0A43-8622-77B41DA8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9" y="2461532"/>
            <a:ext cx="1105580" cy="1105580"/>
          </a:xfrm>
          <a:prstGeom prst="rect">
            <a:avLst/>
          </a:prstGeom>
        </p:spPr>
      </p:pic>
      <p:sp>
        <p:nvSpPr>
          <p:cNvPr id="18" name="Google Shape;218;p32"/>
          <p:cNvSpPr txBox="1"/>
          <p:nvPr/>
        </p:nvSpPr>
        <p:spPr>
          <a:xfrm>
            <a:off x="1049841" y="3517570"/>
            <a:ext cx="1502860" cy="53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algn="ctr" defTabSz="914378">
              <a:buSzPts val="1600"/>
            </a:pP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Учитель - проектировщик</a:t>
            </a:r>
            <a:endParaRPr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6853" y="2262187"/>
            <a:ext cx="934471" cy="395288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</a:p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Мышления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28898" y="2889879"/>
            <a:ext cx="1100077" cy="395288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</a:p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  <p:sp>
        <p:nvSpPr>
          <p:cNvPr id="3" name="Овал 2"/>
          <p:cNvSpPr/>
          <p:nvPr/>
        </p:nvSpPr>
        <p:spPr>
          <a:xfrm>
            <a:off x="4333875" y="2706063"/>
            <a:ext cx="2705100" cy="76292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ситуация</a:t>
            </a:r>
          </a:p>
        </p:txBody>
      </p:sp>
      <p:cxnSp>
        <p:nvCxnSpPr>
          <p:cNvPr id="10" name="Прямая со стрелкой 9"/>
          <p:cNvCxnSpPr>
            <a:stCxn id="19" idx="3"/>
            <a:endCxn id="3" idx="2"/>
          </p:cNvCxnSpPr>
          <p:nvPr/>
        </p:nvCxnSpPr>
        <p:spPr>
          <a:xfrm>
            <a:off x="3135365" y="3087523"/>
            <a:ext cx="1198509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Дуга 10"/>
          <p:cNvSpPr/>
          <p:nvPr/>
        </p:nvSpPr>
        <p:spPr>
          <a:xfrm rot="7291584">
            <a:off x="3228397" y="-468679"/>
            <a:ext cx="4130182" cy="4570758"/>
          </a:xfrm>
          <a:prstGeom prst="arc">
            <a:avLst>
              <a:gd name="adj1" fmla="val 15457671"/>
              <a:gd name="adj2" fmla="val 210444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218;p32"/>
          <p:cNvSpPr txBox="1"/>
          <p:nvPr/>
        </p:nvSpPr>
        <p:spPr>
          <a:xfrm>
            <a:off x="4491038" y="3912828"/>
            <a:ext cx="1869572" cy="4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algn="ctr" defTabSz="914378">
              <a:buSzPts val="1600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Ситуация, среда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авая круглая скобка 11"/>
          <p:cNvSpPr/>
          <p:nvPr/>
        </p:nvSpPr>
        <p:spPr>
          <a:xfrm rot="5400000">
            <a:off x="4352873" y="340807"/>
            <a:ext cx="231704" cy="2666720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218;p32"/>
          <p:cNvSpPr txBox="1"/>
          <p:nvPr/>
        </p:nvSpPr>
        <p:spPr>
          <a:xfrm>
            <a:off x="2684627" y="1405518"/>
            <a:ext cx="3471245" cy="4257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26997" algn="ctr" defTabSz="914378">
              <a:buSzPts val="1600"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Культура, Концепты, Мышление</a:t>
            </a:r>
            <a:endParaRPr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/>
          <p:cNvCxnSpPr>
            <a:stCxn id="25" idx="2"/>
            <a:endCxn id="2" idx="0"/>
          </p:cNvCxnSpPr>
          <p:nvPr/>
        </p:nvCxnSpPr>
        <p:spPr>
          <a:xfrm flipH="1">
            <a:off x="2465955" y="1831298"/>
            <a:ext cx="1954295" cy="4308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оловина рамки 28"/>
          <p:cNvSpPr/>
          <p:nvPr/>
        </p:nvSpPr>
        <p:spPr>
          <a:xfrm>
            <a:off x="927235" y="1357313"/>
            <a:ext cx="1213820" cy="737412"/>
          </a:xfrm>
          <a:prstGeom prst="halfFrame">
            <a:avLst>
              <a:gd name="adj1" fmla="val 5083"/>
              <a:gd name="adj2" fmla="val 508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218;p32"/>
          <p:cNvSpPr txBox="1"/>
          <p:nvPr/>
        </p:nvSpPr>
        <p:spPr>
          <a:xfrm>
            <a:off x="636320" y="991543"/>
            <a:ext cx="1675782" cy="4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defTabSz="914378">
              <a:buSzPts val="1600"/>
            </a:pPr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целей</a:t>
            </a:r>
            <a:endParaRPr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оловина рамки 31"/>
          <p:cNvSpPr/>
          <p:nvPr/>
        </p:nvSpPr>
        <p:spPr>
          <a:xfrm flipV="1">
            <a:off x="925619" y="3691253"/>
            <a:ext cx="1213820" cy="737412"/>
          </a:xfrm>
          <a:prstGeom prst="halfFrame">
            <a:avLst>
              <a:gd name="adj1" fmla="val 5083"/>
              <a:gd name="adj2" fmla="val 508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218;p32"/>
          <p:cNvSpPr txBox="1"/>
          <p:nvPr/>
        </p:nvSpPr>
        <p:spPr>
          <a:xfrm>
            <a:off x="925619" y="4384645"/>
            <a:ext cx="1230615" cy="4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defTabSz="914378">
              <a:buSzPts val="1600"/>
            </a:pPr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Контекст</a:t>
            </a:r>
            <a:endParaRPr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оловина рамки 33"/>
          <p:cNvSpPr/>
          <p:nvPr/>
        </p:nvSpPr>
        <p:spPr>
          <a:xfrm flipH="1">
            <a:off x="6923759" y="1357313"/>
            <a:ext cx="1213820" cy="737412"/>
          </a:xfrm>
          <a:prstGeom prst="halfFrame">
            <a:avLst>
              <a:gd name="adj1" fmla="val 5083"/>
              <a:gd name="adj2" fmla="val 508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218;p32"/>
          <p:cNvSpPr txBox="1"/>
          <p:nvPr/>
        </p:nvSpPr>
        <p:spPr>
          <a:xfrm>
            <a:off x="6923759" y="991543"/>
            <a:ext cx="1163217" cy="4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defTabSz="914378">
              <a:buSzPts val="1600"/>
            </a:pPr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Нормы</a:t>
            </a:r>
            <a:endParaRPr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оловина рамки 35"/>
          <p:cNvSpPr/>
          <p:nvPr/>
        </p:nvSpPr>
        <p:spPr>
          <a:xfrm flipH="1" flipV="1">
            <a:off x="6882379" y="3912828"/>
            <a:ext cx="1213820" cy="737412"/>
          </a:xfrm>
          <a:prstGeom prst="halfFrame">
            <a:avLst>
              <a:gd name="adj1" fmla="val 5083"/>
              <a:gd name="adj2" fmla="val 508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218;p32"/>
          <p:cNvSpPr txBox="1"/>
          <p:nvPr/>
        </p:nvSpPr>
        <p:spPr>
          <a:xfrm>
            <a:off x="6814169" y="4606220"/>
            <a:ext cx="1282031" cy="4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6997" defTabSz="914378">
              <a:buSzPts val="1600"/>
            </a:pPr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endParaRPr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Google Shape;559;p102"/>
          <p:cNvCxnSpPr/>
          <p:nvPr/>
        </p:nvCxnSpPr>
        <p:spPr>
          <a:xfrm>
            <a:off x="33625" y="683550"/>
            <a:ext cx="9099300" cy="0"/>
          </a:xfrm>
          <a:prstGeom prst="straightConnector1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802;p113"/>
          <p:cNvSpPr/>
          <p:nvPr/>
        </p:nvSpPr>
        <p:spPr>
          <a:xfrm>
            <a:off x="0" y="4941000"/>
            <a:ext cx="6488400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800"/>
            </a:pPr>
            <a:r>
              <a:rPr lang="ru" sz="8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схем ММК</a:t>
            </a:r>
            <a:endParaRPr sz="8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408;p49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" b="1" i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Трансформируемая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8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</a:t>
            </a:r>
            <a:endParaRPr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5" name="Google Shape;495;p51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" name="Google Shape;496;p51"/>
          <p:cNvSpPr txBox="1"/>
          <p:nvPr/>
        </p:nvSpPr>
        <p:spPr>
          <a:xfrm>
            <a:off x="-1" y="787475"/>
            <a:ext cx="9140976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ЦОС 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– целостная совокупность цифровых технологий формирования, </a:t>
            </a:r>
            <a:b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управления и реализации </a:t>
            </a:r>
            <a:r>
              <a:rPr lang="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персонального 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oogle Shape;498;p51"/>
          <p:cNvGrpSpPr/>
          <p:nvPr/>
        </p:nvGrpSpPr>
        <p:grpSpPr>
          <a:xfrm>
            <a:off x="3666605" y="2244968"/>
            <a:ext cx="5257299" cy="2009646"/>
            <a:chOff x="224825" y="1814625"/>
            <a:chExt cx="7456104" cy="2401872"/>
          </a:xfrm>
        </p:grpSpPr>
        <p:sp>
          <p:nvSpPr>
            <p:cNvPr id="499" name="Google Shape;499;p51"/>
            <p:cNvSpPr/>
            <p:nvPr/>
          </p:nvSpPr>
          <p:spPr>
            <a:xfrm>
              <a:off x="224825" y="1834125"/>
              <a:ext cx="7456104" cy="2382372"/>
            </a:xfrm>
            <a:prstGeom prst="cloud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Google Shape;500;p51"/>
            <p:cNvSpPr/>
            <p:nvPr/>
          </p:nvSpPr>
          <p:spPr>
            <a:xfrm>
              <a:off x="1269632" y="2533067"/>
              <a:ext cx="5561700" cy="869700"/>
            </a:xfrm>
            <a:prstGeom prst="rightArrow">
              <a:avLst>
                <a:gd name="adj1" fmla="val 86209"/>
                <a:gd name="adj2" fmla="val 50000"/>
              </a:avLst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Google Shape;501;p51"/>
            <p:cNvSpPr/>
            <p:nvPr/>
          </p:nvSpPr>
          <p:spPr>
            <a:xfrm>
              <a:off x="1755361" y="2731767"/>
              <a:ext cx="4232737" cy="421809"/>
            </a:xfrm>
            <a:custGeom>
              <a:avLst/>
              <a:gdLst/>
              <a:ahLst/>
              <a:cxnLst/>
              <a:rect l="l" t="t" r="r" b="b"/>
              <a:pathLst>
                <a:path w="252663" h="30461" extrusionOk="0">
                  <a:moveTo>
                    <a:pt x="0" y="9113"/>
                  </a:moveTo>
                  <a:cubicBezTo>
                    <a:pt x="0" y="19018"/>
                    <a:pt x="14246" y="33339"/>
                    <a:pt x="22740" y="28243"/>
                  </a:cubicBezTo>
                  <a:cubicBezTo>
                    <a:pt x="28652" y="24696"/>
                    <a:pt x="28709" y="15711"/>
                    <a:pt x="32846" y="10195"/>
                  </a:cubicBezTo>
                  <a:cubicBezTo>
                    <a:pt x="36922" y="4760"/>
                    <a:pt x="44915" y="1141"/>
                    <a:pt x="51616" y="2255"/>
                  </a:cubicBezTo>
                  <a:cubicBezTo>
                    <a:pt x="60019" y="3652"/>
                    <a:pt x="61452" y="16179"/>
                    <a:pt x="66775" y="22829"/>
                  </a:cubicBezTo>
                  <a:cubicBezTo>
                    <a:pt x="71673" y="28948"/>
                    <a:pt x="81422" y="31332"/>
                    <a:pt x="89154" y="30047"/>
                  </a:cubicBezTo>
                  <a:cubicBezTo>
                    <a:pt x="101417" y="28009"/>
                    <a:pt x="115304" y="28122"/>
                    <a:pt x="125249" y="20663"/>
                  </a:cubicBezTo>
                  <a:cubicBezTo>
                    <a:pt x="129335" y="17599"/>
                    <a:pt x="132103" y="13083"/>
                    <a:pt x="135716" y="9473"/>
                  </a:cubicBezTo>
                  <a:cubicBezTo>
                    <a:pt x="142581" y="2615"/>
                    <a:pt x="154179" y="-1855"/>
                    <a:pt x="163509" y="811"/>
                  </a:cubicBezTo>
                  <a:cubicBezTo>
                    <a:pt x="175861" y="4340"/>
                    <a:pt x="178193" y="26289"/>
                    <a:pt x="190941" y="27882"/>
                  </a:cubicBezTo>
                  <a:cubicBezTo>
                    <a:pt x="195239" y="28419"/>
                    <a:pt x="199913" y="29491"/>
                    <a:pt x="203935" y="27882"/>
                  </a:cubicBezTo>
                  <a:cubicBezTo>
                    <a:pt x="211065" y="25030"/>
                    <a:pt x="216564" y="19136"/>
                    <a:pt x="222705" y="14527"/>
                  </a:cubicBezTo>
                  <a:cubicBezTo>
                    <a:pt x="224474" y="13199"/>
                    <a:pt x="225251" y="10371"/>
                    <a:pt x="227397" y="9834"/>
                  </a:cubicBezTo>
                  <a:cubicBezTo>
                    <a:pt x="235753" y="7745"/>
                    <a:pt x="244959" y="11397"/>
                    <a:pt x="252663" y="15249"/>
                  </a:cubicBezTo>
                </a:path>
              </a:pathLst>
            </a:custGeom>
            <a:noFill/>
            <a:ln w="2857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2" name="Google Shape;502;p51"/>
            <p:cNvSpPr/>
            <p:nvPr/>
          </p:nvSpPr>
          <p:spPr>
            <a:xfrm>
              <a:off x="3089188" y="2618367"/>
              <a:ext cx="1208400" cy="669600"/>
            </a:xfrm>
            <a:prstGeom prst="ellipse">
              <a:avLst/>
            </a:prstGeom>
            <a:solidFill>
              <a:srgbClr val="F3F3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Google Shape;503;p51"/>
            <p:cNvSpPr/>
            <p:nvPr/>
          </p:nvSpPr>
          <p:spPr>
            <a:xfrm>
              <a:off x="3789063" y="2877036"/>
              <a:ext cx="356400" cy="324300"/>
            </a:xfrm>
            <a:prstGeom prst="ellipse">
              <a:avLst/>
            </a:prstGeom>
            <a:noFill/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4" name="Google Shape;504;p51"/>
            <p:cNvSpPr/>
            <p:nvPr/>
          </p:nvSpPr>
          <p:spPr>
            <a:xfrm>
              <a:off x="3191488" y="2757750"/>
              <a:ext cx="189985" cy="259084"/>
            </a:xfrm>
            <a:custGeom>
              <a:avLst/>
              <a:gdLst/>
              <a:ahLst/>
              <a:cxnLst/>
              <a:rect l="l" t="t" r="r" b="b"/>
              <a:pathLst>
                <a:path w="436747" h="569416" extrusionOk="0">
                  <a:moveTo>
                    <a:pt x="150997" y="569416"/>
                  </a:moveTo>
                  <a:cubicBezTo>
                    <a:pt x="100990" y="532109"/>
                    <a:pt x="50984" y="494803"/>
                    <a:pt x="27172" y="436066"/>
                  </a:cubicBezTo>
                  <a:cubicBezTo>
                    <a:pt x="3360" y="377329"/>
                    <a:pt x="-9340" y="283666"/>
                    <a:pt x="8122" y="216991"/>
                  </a:cubicBezTo>
                  <a:cubicBezTo>
                    <a:pt x="25584" y="150316"/>
                    <a:pt x="79559" y="70941"/>
                    <a:pt x="131947" y="36016"/>
                  </a:cubicBezTo>
                  <a:cubicBezTo>
                    <a:pt x="184335" y="1091"/>
                    <a:pt x="274822" y="-8434"/>
                    <a:pt x="322447" y="7441"/>
                  </a:cubicBezTo>
                  <a:cubicBezTo>
                    <a:pt x="370072" y="23316"/>
                    <a:pt x="398647" y="93166"/>
                    <a:pt x="417697" y="131266"/>
                  </a:cubicBezTo>
                  <a:cubicBezTo>
                    <a:pt x="436747" y="169366"/>
                    <a:pt x="436747" y="202703"/>
                    <a:pt x="436747" y="23604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5" name="Google Shape;505;p51"/>
            <p:cNvSpPr/>
            <p:nvPr/>
          </p:nvSpPr>
          <p:spPr>
            <a:xfrm rot="-5400000">
              <a:off x="3587834" y="2920512"/>
              <a:ext cx="39600" cy="261900"/>
            </a:xfrm>
            <a:prstGeom prst="downArrow">
              <a:avLst>
                <a:gd name="adj1" fmla="val 43455"/>
                <a:gd name="adj2" fmla="val 98051"/>
              </a:avLst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6" name="Google Shape;506;p51"/>
            <p:cNvSpPr txBox="1"/>
            <p:nvPr/>
          </p:nvSpPr>
          <p:spPr>
            <a:xfrm>
              <a:off x="3501953" y="2629342"/>
              <a:ext cx="122100" cy="1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"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*</a:t>
              </a:r>
              <a:endParaRPr sz="20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507" name="Google Shape;507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09451" y="2905050"/>
              <a:ext cx="122099" cy="22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6138" y="2930541"/>
              <a:ext cx="122099" cy="22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31551" y="2729265"/>
              <a:ext cx="122099" cy="222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0" name="Google Shape;510;p51"/>
            <p:cNvGrpSpPr/>
            <p:nvPr/>
          </p:nvGrpSpPr>
          <p:grpSpPr>
            <a:xfrm>
              <a:off x="1895001" y="2956016"/>
              <a:ext cx="604423" cy="334833"/>
              <a:chOff x="-694820" y="2583018"/>
              <a:chExt cx="824700" cy="604500"/>
            </a:xfrm>
          </p:grpSpPr>
          <p:sp>
            <p:nvSpPr>
              <p:cNvPr id="511" name="Google Shape;511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Google Shape;512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3" name="Google Shape;513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4" name="Google Shape;514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5" name="Google Shape;515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16" name="Google Shape;516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7" name="Google Shape;517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8" name="Google Shape;518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9" name="Google Shape;519;p51"/>
            <p:cNvGrpSpPr/>
            <p:nvPr/>
          </p:nvGrpSpPr>
          <p:grpSpPr>
            <a:xfrm>
              <a:off x="2422551" y="2624258"/>
              <a:ext cx="604423" cy="334833"/>
              <a:chOff x="-694820" y="2583018"/>
              <a:chExt cx="824700" cy="604500"/>
            </a:xfrm>
          </p:grpSpPr>
          <p:sp>
            <p:nvSpPr>
              <p:cNvPr id="520" name="Google Shape;520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Google Shape;521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2" name="Google Shape;522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3" name="Google Shape;523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4" name="Google Shape;524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25" name="Google Shape;525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6" name="Google Shape;526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7" name="Google Shape;527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8" name="Google Shape;528;p51"/>
            <p:cNvGrpSpPr/>
            <p:nvPr/>
          </p:nvGrpSpPr>
          <p:grpSpPr>
            <a:xfrm>
              <a:off x="1343164" y="2624251"/>
              <a:ext cx="604423" cy="334833"/>
              <a:chOff x="-694820" y="2583018"/>
              <a:chExt cx="824700" cy="604500"/>
            </a:xfrm>
          </p:grpSpPr>
          <p:sp>
            <p:nvSpPr>
              <p:cNvPr id="529" name="Google Shape;529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Google Shape;530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1" name="Google Shape;531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2" name="Google Shape;532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3" name="Google Shape;533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34" name="Google Shape;534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5" name="Google Shape;535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6" name="Google Shape;536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7" name="Google Shape;537;p51"/>
            <p:cNvGrpSpPr/>
            <p:nvPr/>
          </p:nvGrpSpPr>
          <p:grpSpPr>
            <a:xfrm>
              <a:off x="4961216" y="2970051"/>
              <a:ext cx="604423" cy="334833"/>
              <a:chOff x="-694820" y="2583018"/>
              <a:chExt cx="824700" cy="604500"/>
            </a:xfrm>
          </p:grpSpPr>
          <p:sp>
            <p:nvSpPr>
              <p:cNvPr id="538" name="Google Shape;538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Google Shape;539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0" name="Google Shape;540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1" name="Google Shape;541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2" name="Google Shape;542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43" name="Google Shape;543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4" name="Google Shape;544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5" name="Google Shape;545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6" name="Google Shape;546;p51"/>
            <p:cNvGrpSpPr/>
            <p:nvPr/>
          </p:nvGrpSpPr>
          <p:grpSpPr>
            <a:xfrm>
              <a:off x="5600461" y="2680500"/>
              <a:ext cx="604423" cy="334833"/>
              <a:chOff x="-694820" y="2583018"/>
              <a:chExt cx="824700" cy="604500"/>
            </a:xfrm>
          </p:grpSpPr>
          <p:sp>
            <p:nvSpPr>
              <p:cNvPr id="547" name="Google Shape;547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Google Shape;548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9" name="Google Shape;549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0" name="Google Shape;550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1" name="Google Shape;551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52" name="Google Shape;552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3" name="Google Shape;553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4" name="Google Shape;554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5" name="Google Shape;555;p51"/>
            <p:cNvGrpSpPr/>
            <p:nvPr/>
          </p:nvGrpSpPr>
          <p:grpSpPr>
            <a:xfrm>
              <a:off x="4409379" y="2638285"/>
              <a:ext cx="604423" cy="334833"/>
              <a:chOff x="-694820" y="2583018"/>
              <a:chExt cx="824700" cy="604500"/>
            </a:xfrm>
          </p:grpSpPr>
          <p:sp>
            <p:nvSpPr>
              <p:cNvPr id="556" name="Google Shape;556;p51"/>
              <p:cNvSpPr/>
              <p:nvPr/>
            </p:nvSpPr>
            <p:spPr>
              <a:xfrm>
                <a:off x="-694820" y="2583018"/>
                <a:ext cx="824700" cy="60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Google Shape;557;p51"/>
              <p:cNvSpPr/>
              <p:nvPr/>
            </p:nvSpPr>
            <p:spPr>
              <a:xfrm>
                <a:off x="-217167" y="2817966"/>
                <a:ext cx="243000" cy="292800"/>
              </a:xfrm>
              <a:prstGeom prst="ellipse">
                <a:avLst/>
              </a:prstGeom>
              <a:noFill/>
              <a:ln w="254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8" name="Google Shape;558;p51"/>
              <p:cNvSpPr/>
              <p:nvPr/>
            </p:nvSpPr>
            <p:spPr>
              <a:xfrm>
                <a:off x="-624895" y="2710275"/>
                <a:ext cx="129932" cy="233461"/>
              </a:xfrm>
              <a:custGeom>
                <a:avLst/>
                <a:gdLst/>
                <a:ahLst/>
                <a:cxnLst/>
                <a:rect l="l" t="t" r="r" b="b"/>
                <a:pathLst>
                  <a:path w="436747" h="569416" extrusionOk="0">
                    <a:moveTo>
                      <a:pt x="150997" y="569416"/>
                    </a:moveTo>
                    <a:cubicBezTo>
                      <a:pt x="100990" y="532109"/>
                      <a:pt x="50984" y="494803"/>
                      <a:pt x="27172" y="436066"/>
                    </a:cubicBezTo>
                    <a:cubicBezTo>
                      <a:pt x="3360" y="377329"/>
                      <a:pt x="-9340" y="283666"/>
                      <a:pt x="8122" y="216991"/>
                    </a:cubicBezTo>
                    <a:cubicBezTo>
                      <a:pt x="25584" y="150316"/>
                      <a:pt x="79559" y="70941"/>
                      <a:pt x="131947" y="36016"/>
                    </a:cubicBezTo>
                    <a:cubicBezTo>
                      <a:pt x="184335" y="1091"/>
                      <a:pt x="274822" y="-8434"/>
                      <a:pt x="322447" y="7441"/>
                    </a:cubicBezTo>
                    <a:cubicBezTo>
                      <a:pt x="370072" y="23316"/>
                      <a:pt x="398647" y="93166"/>
                      <a:pt x="417697" y="131266"/>
                    </a:cubicBezTo>
                    <a:cubicBezTo>
                      <a:pt x="436747" y="169366"/>
                      <a:pt x="436747" y="202703"/>
                      <a:pt x="436747" y="236041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9" name="Google Shape;559;p51"/>
              <p:cNvSpPr/>
              <p:nvPr/>
            </p:nvSpPr>
            <p:spPr>
              <a:xfrm rot="-5400000">
                <a:off x="-359055" y="2886064"/>
                <a:ext cx="36000" cy="178500"/>
              </a:xfrm>
              <a:prstGeom prst="downArrow">
                <a:avLst>
                  <a:gd name="adj1" fmla="val 43455"/>
                  <a:gd name="adj2" fmla="val 98051"/>
                </a:avLst>
              </a:prstGeom>
              <a:solidFill>
                <a:srgbClr val="000000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0" name="Google Shape;560;p51"/>
              <p:cNvSpPr txBox="1"/>
              <p:nvPr/>
            </p:nvSpPr>
            <p:spPr>
              <a:xfrm>
                <a:off x="-413064" y="2594349"/>
                <a:ext cx="83400" cy="15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ru" sz="20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*</a:t>
                </a:r>
                <a:endParaRPr sz="20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561" name="Google Shape;561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544409" y="2843258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2" name="Google Shape;562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37287" y="2866271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3" name="Google Shape;563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461099" y="2684559"/>
                <a:ext cx="83309" cy="200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4" name="Google Shape;564;p51"/>
            <p:cNvSpPr txBox="1"/>
            <p:nvPr/>
          </p:nvSpPr>
          <p:spPr>
            <a:xfrm>
              <a:off x="3738550" y="1814625"/>
              <a:ext cx="2682600" cy="45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000" b="1">
                  <a:latin typeface="Arial" panose="020B0604020202020204" pitchFamily="34" charset="0"/>
                  <a:cs typeface="Arial" panose="020B0604020202020204" pitchFamily="34" charset="0"/>
                </a:rPr>
                <a:t>ЦОС</a:t>
              </a:r>
              <a:endParaRPr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5" name="Google Shape;565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79221" y="3438308"/>
              <a:ext cx="279060" cy="421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Google Shape;566;p51"/>
            <p:cNvSpPr txBox="1"/>
            <p:nvPr/>
          </p:nvSpPr>
          <p:spPr>
            <a:xfrm>
              <a:off x="2654912" y="3731364"/>
              <a:ext cx="1332000" cy="21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Arial" panose="020B0604020202020204" pitchFamily="34" charset="0"/>
                  <a:cs typeface="Arial" panose="020B0604020202020204" pitchFamily="34" charset="0"/>
                </a:rPr>
                <a:t>Учитель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7" name="Google Shape;567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84714" y="3410279"/>
              <a:ext cx="279060" cy="421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51"/>
            <p:cNvSpPr txBox="1"/>
            <p:nvPr/>
          </p:nvSpPr>
          <p:spPr>
            <a:xfrm>
              <a:off x="3884738" y="3740510"/>
              <a:ext cx="1401300" cy="21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latin typeface="Arial" panose="020B0604020202020204" pitchFamily="34" charset="0"/>
                  <a:cs typeface="Arial" panose="020B0604020202020204" pitchFamily="34" charset="0"/>
                </a:rPr>
                <a:t>Ученик*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578;p51"/>
          <p:cNvSpPr txBox="1"/>
          <p:nvPr/>
        </p:nvSpPr>
        <p:spPr>
          <a:xfrm>
            <a:off x="441598" y="4176551"/>
            <a:ext cx="2875624" cy="419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Мотивирующая интерактивная среда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1598" y="1728731"/>
            <a:ext cx="2875624" cy="2502118"/>
            <a:chOff x="1031335" y="2006893"/>
            <a:chExt cx="2309700" cy="2009700"/>
          </a:xfrm>
        </p:grpSpPr>
        <p:sp>
          <p:nvSpPr>
            <p:cNvPr id="96" name="Google Shape;569;p51"/>
            <p:cNvSpPr/>
            <p:nvPr/>
          </p:nvSpPr>
          <p:spPr>
            <a:xfrm>
              <a:off x="1031335" y="2006893"/>
              <a:ext cx="2309700" cy="20097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Google Shape;570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6061" y="2787319"/>
              <a:ext cx="297600" cy="372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571;p51"/>
            <p:cNvSpPr/>
            <p:nvPr/>
          </p:nvSpPr>
          <p:spPr>
            <a:xfrm>
              <a:off x="2159823" y="2689132"/>
              <a:ext cx="651600" cy="651600"/>
            </a:xfrm>
            <a:prstGeom prst="ellipse">
              <a:avLst/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Google Shape;572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27463" y="2811492"/>
              <a:ext cx="279300" cy="3499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" name="Google Shape;573;p51"/>
            <p:cNvCxnSpPr/>
            <p:nvPr/>
          </p:nvCxnSpPr>
          <p:spPr>
            <a:xfrm rot="10800000" flipH="1">
              <a:off x="2506794" y="3108243"/>
              <a:ext cx="244200" cy="3000"/>
            </a:xfrm>
            <a:prstGeom prst="straightConnector1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1" name="Google Shape;574;p51"/>
            <p:cNvSpPr/>
            <p:nvPr/>
          </p:nvSpPr>
          <p:spPr>
            <a:xfrm>
              <a:off x="1485635" y="2647440"/>
              <a:ext cx="297600" cy="219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2" name="Google Shape;575;p51"/>
            <p:cNvCxnSpPr/>
            <p:nvPr/>
          </p:nvCxnSpPr>
          <p:spPr>
            <a:xfrm rot="10800000" flipH="1">
              <a:off x="1520605" y="2756614"/>
              <a:ext cx="227700" cy="1500"/>
            </a:xfrm>
            <a:prstGeom prst="straightConnector1">
              <a:avLst/>
            </a:prstGeom>
            <a:noFill/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3" name="Google Shape;576;p51"/>
            <p:cNvCxnSpPr>
              <a:stCxn id="97" idx="0"/>
              <a:endCxn id="98" idx="0"/>
            </p:cNvCxnSpPr>
            <p:nvPr/>
          </p:nvCxnSpPr>
          <p:spPr>
            <a:xfrm rot="-5400000">
              <a:off x="2136261" y="2437819"/>
              <a:ext cx="98100" cy="600900"/>
            </a:xfrm>
            <a:prstGeom prst="curvedConnector3">
              <a:avLst>
                <a:gd name="adj1" fmla="val 342825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4" name="Google Shape;577;p51"/>
            <p:cNvSpPr txBox="1"/>
            <p:nvPr/>
          </p:nvSpPr>
          <p:spPr>
            <a:xfrm>
              <a:off x="1552005" y="3319632"/>
              <a:ext cx="1278600" cy="57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 dirty="0">
                  <a:latin typeface="Arial" panose="020B0604020202020204" pitchFamily="34" charset="0"/>
                  <a:cs typeface="Arial" panose="020B0604020202020204" pitchFamily="34" charset="0"/>
                </a:rPr>
                <a:t>Цифровая образовательная среда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6" name="Google Shape;579;p51"/>
            <p:cNvCxnSpPr>
              <a:stCxn id="96" idx="1"/>
            </p:cNvCxnSpPr>
            <p:nvPr/>
          </p:nvCxnSpPr>
          <p:spPr>
            <a:xfrm>
              <a:off x="1369583" y="2301207"/>
              <a:ext cx="206700" cy="206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7" name="Google Shape;580;p51"/>
            <p:cNvCxnSpPr>
              <a:stCxn id="96" idx="0"/>
            </p:cNvCxnSpPr>
            <p:nvPr/>
          </p:nvCxnSpPr>
          <p:spPr>
            <a:xfrm>
              <a:off x="2186185" y="2006893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8" name="Google Shape;581;p51"/>
            <p:cNvCxnSpPr>
              <a:stCxn id="96" idx="7"/>
            </p:cNvCxnSpPr>
            <p:nvPr/>
          </p:nvCxnSpPr>
          <p:spPr>
            <a:xfrm flipH="1">
              <a:off x="2776287" y="2301207"/>
              <a:ext cx="226500" cy="167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9" name="Google Shape;582;p51"/>
            <p:cNvCxnSpPr>
              <a:stCxn id="96" idx="6"/>
            </p:cNvCxnSpPr>
            <p:nvPr/>
          </p:nvCxnSpPr>
          <p:spPr>
            <a:xfrm flipH="1">
              <a:off x="3061735" y="3011743"/>
              <a:ext cx="279300" cy="2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0" name="Google Shape;583;p51"/>
            <p:cNvCxnSpPr>
              <a:stCxn id="96" idx="3"/>
            </p:cNvCxnSpPr>
            <p:nvPr/>
          </p:nvCxnSpPr>
          <p:spPr>
            <a:xfrm rot="10800000" flipH="1">
              <a:off x="1369583" y="3584880"/>
              <a:ext cx="127800" cy="137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" name="Google Shape;584;p51"/>
            <p:cNvCxnSpPr>
              <a:stCxn id="96" idx="4"/>
            </p:cNvCxnSpPr>
            <p:nvPr/>
          </p:nvCxnSpPr>
          <p:spPr>
            <a:xfrm rot="10800000">
              <a:off x="2179885" y="3816793"/>
              <a:ext cx="6300" cy="199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" name="Google Shape;585;p51"/>
            <p:cNvCxnSpPr>
              <a:stCxn id="96" idx="5"/>
            </p:cNvCxnSpPr>
            <p:nvPr/>
          </p:nvCxnSpPr>
          <p:spPr>
            <a:xfrm rot="10800000">
              <a:off x="2813487" y="3578580"/>
              <a:ext cx="189300" cy="143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" name="Google Shape;586;p51"/>
            <p:cNvCxnSpPr>
              <a:stCxn id="96" idx="2"/>
            </p:cNvCxnSpPr>
            <p:nvPr/>
          </p:nvCxnSpPr>
          <p:spPr>
            <a:xfrm>
              <a:off x="1031335" y="3011743"/>
              <a:ext cx="211800" cy="2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95" name="Овал 94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2"/>
          <p:cNvSpPr/>
          <p:nvPr/>
        </p:nvSpPr>
        <p:spPr>
          <a:xfrm>
            <a:off x="261001" y="1817843"/>
            <a:ext cx="2869800" cy="3074400"/>
          </a:xfrm>
          <a:prstGeom prst="roundRect">
            <a:avLst>
              <a:gd name="adj" fmla="val 487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500" b="1" dirty="0">
                <a:latin typeface="Arial" panose="020B0604020202020204" pitchFamily="34" charset="0"/>
                <a:cs typeface="Arial" panose="020B0604020202020204" pitchFamily="34" charset="0"/>
              </a:rPr>
              <a:t>Совет директоров</a:t>
            </a:r>
            <a:br>
              <a:rPr lang="en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500" i="1" dirty="0">
                <a:latin typeface="Arial" panose="020B0604020202020204" pitchFamily="34" charset="0"/>
                <a:cs typeface="Arial" panose="020B0604020202020204" pitchFamily="34" charset="0"/>
              </a:rPr>
              <a:t>оперативное управление</a:t>
            </a:r>
            <a:endParaRPr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Google Shape;500;p42"/>
          <p:cNvSpPr/>
          <p:nvPr/>
        </p:nvSpPr>
        <p:spPr>
          <a:xfrm>
            <a:off x="0" y="28688"/>
            <a:ext cx="9144000" cy="48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4800"/>
            </a:pPr>
            <a:r>
              <a:rPr lang="en" sz="2600" b="1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en" sz="2600" b="1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r>
              <a:rPr lang="ru-RU" sz="2600" b="1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школой</a:t>
            </a:r>
            <a:endParaRPr sz="2600" b="1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" name="Google Shape;501;p42"/>
          <p:cNvSpPr/>
          <p:nvPr/>
        </p:nvSpPr>
        <p:spPr>
          <a:xfrm>
            <a:off x="425589" y="2308813"/>
            <a:ext cx="13137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000" b="1">
                <a:solidFill>
                  <a:srgbClr val="3876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Исполнительный директор:</a:t>
            </a:r>
            <a:endParaRPr sz="1000" b="1">
              <a:solidFill>
                <a:srgbClr val="3876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учредитель,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службы,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МТБ,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отчетность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2" name="Google Shape;502;p42"/>
          <p:cNvSpPr/>
          <p:nvPr/>
        </p:nvSpPr>
        <p:spPr>
          <a:xfrm>
            <a:off x="2831545" y="961733"/>
            <a:ext cx="37077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350" b="1">
                <a:latin typeface="Arial" panose="020B0604020202020204" pitchFamily="34" charset="0"/>
                <a:cs typeface="Arial" panose="020B0604020202020204" pitchFamily="34" charset="0"/>
              </a:rPr>
              <a:t>Управляющий совет</a:t>
            </a:r>
            <a:endParaRPr sz="135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3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350" i="1">
                <a:latin typeface="Arial" panose="020B0604020202020204" pitchFamily="34" charset="0"/>
                <a:cs typeface="Arial" panose="020B0604020202020204" pitchFamily="34" charset="0"/>
              </a:rPr>
              <a:t>стратегические решения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3" name="Google Shape;503;p42"/>
          <p:cNvSpPr/>
          <p:nvPr/>
        </p:nvSpPr>
        <p:spPr>
          <a:xfrm>
            <a:off x="3276144" y="1817839"/>
            <a:ext cx="1663500" cy="18198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Детское самоуправление</a:t>
            </a:r>
            <a:endParaRPr sz="1200" b="1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177796">
              <a:buClr>
                <a:schemeClr val="dk1"/>
              </a:buClr>
              <a:buSzPts val="1000"/>
              <a:buChar char="-"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кодексы, правила </a:t>
            </a:r>
            <a:endParaRPr sz="11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184145"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проекты, исследования, стартапы и др. </a:t>
            </a:r>
            <a:endParaRPr sz="11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184145"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события,</a:t>
            </a:r>
            <a:endParaRPr sz="11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184145"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коммуникации</a:t>
            </a:r>
            <a:endParaRPr sz="11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184145"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публичность</a:t>
            </a:r>
            <a:endParaRPr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Google Shape;504;p42"/>
          <p:cNvSpPr txBox="1"/>
          <p:nvPr/>
        </p:nvSpPr>
        <p:spPr>
          <a:xfrm>
            <a:off x="1224078" y="602869"/>
            <a:ext cx="6414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 b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lang="en" sz="1200">
                <a:latin typeface="Arial" panose="020B0604020202020204" pitchFamily="34" charset="0"/>
                <a:cs typeface="Arial" panose="020B0604020202020204" pitchFamily="34" charset="0"/>
              </a:rPr>
              <a:t>: выборность, временность, академическая свобода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5" name="Google Shape;505;p42"/>
          <p:cNvSpPr/>
          <p:nvPr/>
        </p:nvSpPr>
        <p:spPr>
          <a:xfrm>
            <a:off x="3276139" y="3812089"/>
            <a:ext cx="1508400" cy="37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Центр фандрайзинга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6" name="Google Shape;506;p42"/>
          <p:cNvSpPr/>
          <p:nvPr/>
        </p:nvSpPr>
        <p:spPr>
          <a:xfrm>
            <a:off x="3199939" y="4301364"/>
            <a:ext cx="1663500" cy="4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>
                <a:latin typeface="Arial" panose="020B0604020202020204" pitchFamily="34" charset="0"/>
                <a:cs typeface="Arial" panose="020B0604020202020204" pitchFamily="34" charset="0"/>
              </a:rPr>
              <a:t>Центр навигации и самоопределения</a:t>
            </a:r>
            <a:endParaRPr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Google Shape;507;p42"/>
          <p:cNvSpPr/>
          <p:nvPr/>
        </p:nvSpPr>
        <p:spPr>
          <a:xfrm>
            <a:off x="238944" y="961733"/>
            <a:ext cx="3037201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350" b="1" dirty="0">
                <a:latin typeface="Arial" panose="020B0604020202020204" pitchFamily="34" charset="0"/>
                <a:cs typeface="Arial" panose="020B0604020202020204" pitchFamily="34" charset="0"/>
              </a:rPr>
              <a:t>Попечительский совет</a:t>
            </a:r>
            <a:br>
              <a:rPr lang="en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35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35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</a:t>
            </a:r>
            <a:r>
              <a:rPr lang="ru-RU" sz="1350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истративная</a:t>
            </a:r>
            <a:r>
              <a:rPr lang="ru-RU" sz="135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" sz="135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</a:t>
            </a:r>
            <a:r>
              <a:rPr lang="ru-RU" sz="1350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ная</a:t>
            </a:r>
            <a:endParaRPr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Google Shape;508;p42"/>
          <p:cNvSpPr/>
          <p:nvPr/>
        </p:nvSpPr>
        <p:spPr>
          <a:xfrm>
            <a:off x="6214794" y="961733"/>
            <a:ext cx="26700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350" b="1">
                <a:latin typeface="Arial" panose="020B0604020202020204" pitchFamily="34" charset="0"/>
                <a:cs typeface="Arial" panose="020B0604020202020204" pitchFamily="34" charset="0"/>
              </a:rPr>
              <a:t>Экспертный совет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35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350" i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методология, фронтир</a:t>
            </a:r>
            <a:r>
              <a:rPr lang="en" sz="135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Google Shape;509;p42"/>
          <p:cNvSpPr/>
          <p:nvPr/>
        </p:nvSpPr>
        <p:spPr>
          <a:xfrm>
            <a:off x="1591840" y="2624088"/>
            <a:ext cx="150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Академический директор:</a:t>
            </a:r>
            <a:endParaRPr sz="1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деятельность лабораторий, мастерских</a:t>
            </a:r>
            <a:b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кадровая политика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проектная  и исследовательская деятельность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Google Shape;510;p42"/>
          <p:cNvSpPr/>
          <p:nvPr/>
        </p:nvSpPr>
        <p:spPr>
          <a:xfrm>
            <a:off x="328239" y="3665563"/>
            <a:ext cx="15084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000" b="1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по инновациям:</a:t>
            </a:r>
            <a:endParaRPr sz="1000" b="1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проблематизация,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инноваций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программы развития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000">
                <a:latin typeface="Arial" panose="020B0604020202020204" pitchFamily="34" charset="0"/>
                <a:cs typeface="Arial" panose="020B0604020202020204" pitchFamily="34" charset="0"/>
              </a:rPr>
              <a:t>- СМИ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Google Shape;511;p42"/>
          <p:cNvSpPr/>
          <p:nvPr/>
        </p:nvSpPr>
        <p:spPr>
          <a:xfrm>
            <a:off x="5427157" y="1680733"/>
            <a:ext cx="3273600" cy="108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350" b="1" dirty="0"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  <a:r>
              <a:rPr lang="en" sz="1350" dirty="0">
                <a:latin typeface="Arial" panose="020B0604020202020204" pitchFamily="34" charset="0"/>
                <a:cs typeface="Arial" panose="020B0604020202020204" pitchFamily="34" charset="0"/>
              </a:rPr>
              <a:t>: обучение, подготовка, воспитание, коллаборации и пр.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Google Shape;512;p42"/>
          <p:cNvSpPr/>
          <p:nvPr/>
        </p:nvSpPr>
        <p:spPr>
          <a:xfrm>
            <a:off x="5427157" y="2862833"/>
            <a:ext cx="3273600" cy="108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35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Улучшения</a:t>
            </a:r>
            <a:r>
              <a:rPr lang="en" sz="1350" dirty="0">
                <a:latin typeface="Arial" panose="020B0604020202020204" pitchFamily="34" charset="0"/>
                <a:cs typeface="Arial" panose="020B0604020202020204" pitchFamily="34" charset="0"/>
              </a:rPr>
              <a:t>: проекты и исследования, апробация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Google Shape;513;p42"/>
          <p:cNvSpPr/>
          <p:nvPr/>
        </p:nvSpPr>
        <p:spPr>
          <a:xfrm>
            <a:off x="5427157" y="4037233"/>
            <a:ext cx="3218400" cy="108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350" b="1">
                <a:latin typeface="Arial" panose="020B0604020202020204" pitchFamily="34" charset="0"/>
                <a:cs typeface="Arial" panose="020B0604020202020204" pitchFamily="34" charset="0"/>
              </a:rPr>
              <a:t>Инновации: проблематизация, развитие</a:t>
            </a:r>
            <a:endParaRPr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Google Shape;514;p42"/>
          <p:cNvSpPr/>
          <p:nvPr/>
        </p:nvSpPr>
        <p:spPr>
          <a:xfrm rot="10800000">
            <a:off x="102042" y="1450663"/>
            <a:ext cx="8732605" cy="331308"/>
          </a:xfrm>
          <a:custGeom>
            <a:avLst/>
            <a:gdLst/>
            <a:ahLst/>
            <a:cxnLst/>
            <a:rect l="l" t="t" r="r" b="b"/>
            <a:pathLst>
              <a:path w="145829" h="23686" extrusionOk="0">
                <a:moveTo>
                  <a:pt x="0" y="465"/>
                </a:moveTo>
                <a:lnTo>
                  <a:pt x="10682" y="23686"/>
                </a:lnTo>
                <a:lnTo>
                  <a:pt x="133754" y="22293"/>
                </a:lnTo>
                <a:lnTo>
                  <a:pt x="145829" y="0"/>
                </a:lnTo>
              </a:path>
            </a:pathLst>
          </a:cu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515" name="Google Shape;515;p42"/>
          <p:cNvCxnSpPr>
            <a:stCxn id="513" idx="3"/>
            <a:endCxn id="512" idx="1"/>
          </p:cNvCxnSpPr>
          <p:nvPr/>
        </p:nvCxnSpPr>
        <p:spPr>
          <a:xfrm rot="10800000">
            <a:off x="5427157" y="3403633"/>
            <a:ext cx="3218400" cy="1174500"/>
          </a:xfrm>
          <a:prstGeom prst="curvedConnector5">
            <a:avLst>
              <a:gd name="adj1" fmla="val -7399"/>
              <a:gd name="adj2" fmla="val 49996"/>
              <a:gd name="adj3" fmla="val 107399"/>
            </a:avLst>
          </a:prstGeom>
          <a:noFill/>
          <a:ln w="12700" cap="flat" cmpd="sng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16" name="Google Shape;516;p42"/>
          <p:cNvCxnSpPr>
            <a:stCxn id="512" idx="3"/>
            <a:endCxn id="511" idx="1"/>
          </p:cNvCxnSpPr>
          <p:nvPr/>
        </p:nvCxnSpPr>
        <p:spPr>
          <a:xfrm rot="10800000">
            <a:off x="5427157" y="2221733"/>
            <a:ext cx="3273600" cy="1182000"/>
          </a:xfrm>
          <a:prstGeom prst="curvedConnector5">
            <a:avLst>
              <a:gd name="adj1" fmla="val -7274"/>
              <a:gd name="adj2" fmla="val 50004"/>
              <a:gd name="adj3" fmla="val 107274"/>
            </a:avLst>
          </a:prstGeom>
          <a:noFill/>
          <a:ln w="12700" cap="flat" cmpd="sng">
            <a:solidFill>
              <a:srgbClr val="C0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17" name="Google Shape;517;p42"/>
          <p:cNvSpPr txBox="1"/>
          <p:nvPr/>
        </p:nvSpPr>
        <p:spPr>
          <a:xfrm>
            <a:off x="1903449" y="479182"/>
            <a:ext cx="28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600" b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2600" b="1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oogle Shape;559;p102"/>
          <p:cNvCxnSpPr/>
          <p:nvPr/>
        </p:nvCxnSpPr>
        <p:spPr>
          <a:xfrm>
            <a:off x="33625" y="602869"/>
            <a:ext cx="9099300" cy="0"/>
          </a:xfrm>
          <a:prstGeom prst="straightConnector1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Блок-схема: перфолента 21"/>
          <p:cNvSpPr/>
          <p:nvPr/>
        </p:nvSpPr>
        <p:spPr>
          <a:xfrm rot="19892993">
            <a:off x="7389231" y="176458"/>
            <a:ext cx="1157551" cy="472728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</a:p>
        </p:txBody>
      </p:sp>
    </p:spTree>
    <p:extLst>
      <p:ext uri="{BB962C8B-B14F-4D97-AF65-F5344CB8AC3E}">
        <p14:creationId xmlns:p14="http://schemas.microsoft.com/office/powerpoint/2010/main" val="1590830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710" y="2216581"/>
            <a:ext cx="894875" cy="1641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" name="Google Shape;532;p46"/>
          <p:cNvSpPr txBox="1"/>
          <p:nvPr/>
        </p:nvSpPr>
        <p:spPr>
          <a:xfrm>
            <a:off x="0" y="0"/>
            <a:ext cx="91440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7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 школой</a:t>
            </a:r>
            <a:endParaRPr sz="27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3" name="Google Shape;533;p46"/>
          <p:cNvCxnSpPr/>
          <p:nvPr/>
        </p:nvCxnSpPr>
        <p:spPr>
          <a:xfrm>
            <a:off x="0" y="484100"/>
            <a:ext cx="9144000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5" name="Google Shape;535;p46"/>
          <p:cNvSpPr txBox="1"/>
          <p:nvPr/>
        </p:nvSpPr>
        <p:spPr>
          <a:xfrm>
            <a:off x="8552125" y="4762224"/>
            <a:ext cx="40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ru" sz="9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sz="900" dirty="0">
              <a:solidFill>
                <a:srgbClr val="88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6" name="Google Shape;536;p46"/>
          <p:cNvSpPr/>
          <p:nvPr/>
        </p:nvSpPr>
        <p:spPr>
          <a:xfrm>
            <a:off x="3938879" y="1929110"/>
            <a:ext cx="2457300" cy="19347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endParaRPr sz="2000">
              <a:latin typeface="Arial" panose="020B0604020202020204" pitchFamily="34" charset="0"/>
              <a:ea typeface="Quattrocento Sans"/>
              <a:cs typeface="Arial" panose="020B0604020202020204" pitchFamily="34" charset="0"/>
              <a:sym typeface="Quattrocento Sans"/>
            </a:endParaRPr>
          </a:p>
        </p:txBody>
      </p:sp>
      <p:grpSp>
        <p:nvGrpSpPr>
          <p:cNvPr id="537" name="Google Shape;537;p46"/>
          <p:cNvGrpSpPr/>
          <p:nvPr/>
        </p:nvGrpSpPr>
        <p:grpSpPr>
          <a:xfrm>
            <a:off x="4013840" y="1995333"/>
            <a:ext cx="2236635" cy="1813427"/>
            <a:chOff x="1269944" y="1127185"/>
            <a:chExt cx="3709179" cy="3253951"/>
          </a:xfrm>
        </p:grpSpPr>
        <p:sp>
          <p:nvSpPr>
            <p:cNvPr id="538" name="Google Shape;538;p46"/>
            <p:cNvSpPr/>
            <p:nvPr/>
          </p:nvSpPr>
          <p:spPr>
            <a:xfrm>
              <a:off x="2755238" y="1127185"/>
              <a:ext cx="1785817" cy="748891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2870452" y="1249002"/>
              <a:ext cx="345642" cy="172821"/>
            </a:xfrm>
            <a:prstGeom prst="rect">
              <a:avLst/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3438703" y="1249002"/>
              <a:ext cx="345642" cy="172821"/>
            </a:xfrm>
            <a:prstGeom prst="rect">
              <a:avLst/>
            </a:prstGeom>
            <a:solidFill>
              <a:srgbClr val="5DD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4041180" y="1249002"/>
              <a:ext cx="345642" cy="17282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2879021" y="1580242"/>
              <a:ext cx="345642" cy="1728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3438703" y="1588041"/>
              <a:ext cx="345642" cy="1728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4041650" y="1588041"/>
              <a:ext cx="345642" cy="1728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100"/>
              </a:pPr>
              <a:endParaRPr sz="1100">
                <a:solidFill>
                  <a:srgbClr val="FFFF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sp>
          <p:nvSpPr>
            <p:cNvPr id="545" name="Google Shape;545;p46"/>
            <p:cNvSpPr txBox="1"/>
            <p:nvPr/>
          </p:nvSpPr>
          <p:spPr>
            <a:xfrm>
              <a:off x="2188922" y="1705954"/>
              <a:ext cx="442580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46" name="Google Shape;546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56595" y="1771879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7" name="Google Shape;547;p46"/>
            <p:cNvGrpSpPr/>
            <p:nvPr/>
          </p:nvGrpSpPr>
          <p:grpSpPr>
            <a:xfrm>
              <a:off x="1956595" y="2715208"/>
              <a:ext cx="798643" cy="460856"/>
              <a:chOff x="1346044" y="2604383"/>
              <a:chExt cx="1785817" cy="748891"/>
            </a:xfrm>
          </p:grpSpPr>
          <p:sp>
            <p:nvSpPr>
              <p:cNvPr id="548" name="Google Shape;548;p46"/>
              <p:cNvSpPr/>
              <p:nvPr/>
            </p:nvSpPr>
            <p:spPr>
              <a:xfrm>
                <a:off x="1346044" y="2604383"/>
                <a:ext cx="1785817" cy="748891"/>
              </a:xfrm>
              <a:prstGeom prst="rect">
                <a:avLst/>
              </a:prstGeom>
              <a:solidFill>
                <a:srgbClr val="FFFFFF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49" name="Google Shape;549;p46"/>
              <p:cNvSpPr/>
              <p:nvPr/>
            </p:nvSpPr>
            <p:spPr>
              <a:xfrm>
                <a:off x="1461258" y="2726200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0" name="Google Shape;550;p46"/>
              <p:cNvSpPr/>
              <p:nvPr/>
            </p:nvSpPr>
            <p:spPr>
              <a:xfrm>
                <a:off x="2029509" y="2726200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1" name="Google Shape;551;p46"/>
              <p:cNvSpPr/>
              <p:nvPr/>
            </p:nvSpPr>
            <p:spPr>
              <a:xfrm>
                <a:off x="2631986" y="2726200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2" name="Google Shape;552;p46"/>
              <p:cNvSpPr/>
              <p:nvPr/>
            </p:nvSpPr>
            <p:spPr>
              <a:xfrm>
                <a:off x="1469827" y="3057440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3" name="Google Shape;553;p46"/>
              <p:cNvSpPr/>
              <p:nvPr/>
            </p:nvSpPr>
            <p:spPr>
              <a:xfrm>
                <a:off x="2029509" y="3065239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4" name="Google Shape;554;p46"/>
              <p:cNvSpPr/>
              <p:nvPr/>
            </p:nvSpPr>
            <p:spPr>
              <a:xfrm>
                <a:off x="2632456" y="3065239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</p:grpSp>
        <p:grpSp>
          <p:nvGrpSpPr>
            <p:cNvPr id="555" name="Google Shape;555;p46"/>
            <p:cNvGrpSpPr/>
            <p:nvPr/>
          </p:nvGrpSpPr>
          <p:grpSpPr>
            <a:xfrm>
              <a:off x="3718339" y="2680301"/>
              <a:ext cx="798643" cy="460856"/>
              <a:chOff x="1346044" y="2604383"/>
              <a:chExt cx="1785817" cy="748891"/>
            </a:xfrm>
          </p:grpSpPr>
          <p:sp>
            <p:nvSpPr>
              <p:cNvPr id="556" name="Google Shape;556;p46"/>
              <p:cNvSpPr/>
              <p:nvPr/>
            </p:nvSpPr>
            <p:spPr>
              <a:xfrm>
                <a:off x="1346044" y="2604383"/>
                <a:ext cx="1785817" cy="748891"/>
              </a:xfrm>
              <a:prstGeom prst="rect">
                <a:avLst/>
              </a:prstGeom>
              <a:solidFill>
                <a:srgbClr val="FFFFFF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7" name="Google Shape;557;p46"/>
              <p:cNvSpPr/>
              <p:nvPr/>
            </p:nvSpPr>
            <p:spPr>
              <a:xfrm>
                <a:off x="1461258" y="2726200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8" name="Google Shape;558;p46"/>
              <p:cNvSpPr/>
              <p:nvPr/>
            </p:nvSpPr>
            <p:spPr>
              <a:xfrm>
                <a:off x="2029509" y="2726200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59" name="Google Shape;559;p46"/>
              <p:cNvSpPr/>
              <p:nvPr/>
            </p:nvSpPr>
            <p:spPr>
              <a:xfrm>
                <a:off x="2631986" y="2726200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1469827" y="3057440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2029509" y="3065239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62" name="Google Shape;562;p46"/>
              <p:cNvSpPr/>
              <p:nvPr/>
            </p:nvSpPr>
            <p:spPr>
              <a:xfrm>
                <a:off x="2632456" y="3065239"/>
                <a:ext cx="345642" cy="172821"/>
              </a:xfrm>
              <a:prstGeom prst="rect">
                <a:avLst/>
              </a:prstGeom>
              <a:solidFill>
                <a:srgbClr val="5DD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</p:grpSp>
        <p:sp>
          <p:nvSpPr>
            <p:cNvPr id="563" name="Google Shape;563;p46"/>
            <p:cNvSpPr txBox="1"/>
            <p:nvPr/>
          </p:nvSpPr>
          <p:spPr>
            <a:xfrm>
              <a:off x="1502274" y="3034438"/>
              <a:ext cx="375012" cy="220833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200"/>
              </a:pPr>
              <a:endParaRPr sz="2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64" name="Google Shape;564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944" y="3100363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5" name="Google Shape;565;p46"/>
            <p:cNvSpPr txBox="1"/>
            <p:nvPr/>
          </p:nvSpPr>
          <p:spPr>
            <a:xfrm>
              <a:off x="3224455" y="3034438"/>
              <a:ext cx="412017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66" name="Google Shape;566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92128" y="3100363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46"/>
            <p:cNvSpPr txBox="1"/>
            <p:nvPr/>
          </p:nvSpPr>
          <p:spPr>
            <a:xfrm>
              <a:off x="1690052" y="3885059"/>
              <a:ext cx="406993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68" name="Google Shape;568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7721" y="3950986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" name="Google Shape;569;p46"/>
            <p:cNvSpPr txBox="1"/>
            <p:nvPr/>
          </p:nvSpPr>
          <p:spPr>
            <a:xfrm>
              <a:off x="2498992" y="3885059"/>
              <a:ext cx="417869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70" name="Google Shape;570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66663" y="3950986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46"/>
            <p:cNvSpPr txBox="1"/>
            <p:nvPr/>
          </p:nvSpPr>
          <p:spPr>
            <a:xfrm>
              <a:off x="3731742" y="3885059"/>
              <a:ext cx="406993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72" name="Google Shape;572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99412" y="3950986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46"/>
            <p:cNvSpPr txBox="1"/>
            <p:nvPr/>
          </p:nvSpPr>
          <p:spPr>
            <a:xfrm>
              <a:off x="4540680" y="3885059"/>
              <a:ext cx="438443" cy="248446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574" name="Google Shape;574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08354" y="3950986"/>
              <a:ext cx="265234" cy="430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5" name="Google Shape;575;p46"/>
            <p:cNvCxnSpPr>
              <a:stCxn id="548" idx="0"/>
              <a:endCxn id="542" idx="2"/>
            </p:cNvCxnSpPr>
            <p:nvPr/>
          </p:nvCxnSpPr>
          <p:spPr>
            <a:xfrm rot="10800000" flipH="1">
              <a:off x="2355917" y="1753108"/>
              <a:ext cx="696000" cy="962100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76" name="Google Shape;576;p46"/>
            <p:cNvCxnSpPr>
              <a:stCxn id="558" idx="0"/>
              <a:endCxn id="540" idx="3"/>
            </p:cNvCxnSpPr>
            <p:nvPr/>
          </p:nvCxnSpPr>
          <p:spPr>
            <a:xfrm rot="10800000">
              <a:off x="3784482" y="1335065"/>
              <a:ext cx="316800" cy="1420200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77" name="Google Shape;577;p46"/>
            <p:cNvCxnSpPr>
              <a:stCxn id="574" idx="0"/>
            </p:cNvCxnSpPr>
            <p:nvPr/>
          </p:nvCxnSpPr>
          <p:spPr>
            <a:xfrm rot="10800000">
              <a:off x="4089371" y="3047086"/>
              <a:ext cx="351600" cy="903900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78" name="Google Shape;578;p46"/>
            <p:cNvCxnSpPr/>
            <p:nvPr/>
          </p:nvCxnSpPr>
          <p:spPr>
            <a:xfrm rot="10800000" flipH="1">
              <a:off x="3642328" y="3051686"/>
              <a:ext cx="165538" cy="833374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79" name="Google Shape;579;p46"/>
            <p:cNvCxnSpPr/>
            <p:nvPr/>
          </p:nvCxnSpPr>
          <p:spPr>
            <a:xfrm rot="10800000" flipH="1">
              <a:off x="1602894" y="3201751"/>
              <a:ext cx="409059" cy="745449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80" name="Google Shape;580;p46"/>
            <p:cNvCxnSpPr>
              <a:stCxn id="570" idx="0"/>
            </p:cNvCxnSpPr>
            <p:nvPr/>
          </p:nvCxnSpPr>
          <p:spPr>
            <a:xfrm rot="10800000" flipH="1">
              <a:off x="2399280" y="3190786"/>
              <a:ext cx="23400" cy="760200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81" name="Google Shape;581;p46"/>
            <p:cNvCxnSpPr>
              <a:stCxn id="546" idx="2"/>
              <a:endCxn id="548" idx="0"/>
            </p:cNvCxnSpPr>
            <p:nvPr/>
          </p:nvCxnSpPr>
          <p:spPr>
            <a:xfrm>
              <a:off x="2089212" y="2202029"/>
              <a:ext cx="266700" cy="5130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82" name="Google Shape;582;p46"/>
            <p:cNvCxnSpPr>
              <a:stCxn id="546" idx="3"/>
              <a:endCxn id="558" idx="0"/>
            </p:cNvCxnSpPr>
            <p:nvPr/>
          </p:nvCxnSpPr>
          <p:spPr>
            <a:xfrm>
              <a:off x="2221829" y="1986954"/>
              <a:ext cx="1879500" cy="7683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" name="Google Shape;583;p46"/>
            <p:cNvCxnSpPr>
              <a:stCxn id="566" idx="0"/>
              <a:endCxn id="551" idx="3"/>
            </p:cNvCxnSpPr>
            <p:nvPr/>
          </p:nvCxnSpPr>
          <p:spPr>
            <a:xfrm rot="10800000">
              <a:off x="2686445" y="2843563"/>
              <a:ext cx="438300" cy="2568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84" name="Google Shape;584;p46"/>
            <p:cNvCxnSpPr>
              <a:stCxn id="570" idx="0"/>
              <a:endCxn id="559" idx="2"/>
            </p:cNvCxnSpPr>
            <p:nvPr/>
          </p:nvCxnSpPr>
          <p:spPr>
            <a:xfrm rot="10800000" flipH="1">
              <a:off x="2399280" y="2861386"/>
              <a:ext cx="1971600" cy="10896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85" name="Google Shape;585;p46"/>
            <p:cNvCxnSpPr>
              <a:stCxn id="546" idx="2"/>
              <a:endCxn id="564" idx="0"/>
            </p:cNvCxnSpPr>
            <p:nvPr/>
          </p:nvCxnSpPr>
          <p:spPr>
            <a:xfrm flipH="1">
              <a:off x="1402512" y="2202029"/>
              <a:ext cx="686700" cy="8985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586" name="Google Shape;586;p46"/>
          <p:cNvSpPr/>
          <p:nvPr/>
        </p:nvSpPr>
        <p:spPr>
          <a:xfrm>
            <a:off x="6513523" y="1931673"/>
            <a:ext cx="2358600" cy="1926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endParaRPr sz="2000">
              <a:solidFill>
                <a:srgbClr val="FFFFFF"/>
              </a:solidFill>
              <a:latin typeface="Arial" panose="020B0604020202020204" pitchFamily="34" charset="0"/>
              <a:ea typeface="Quattrocento Sans"/>
              <a:cs typeface="Arial" panose="020B0604020202020204" pitchFamily="34" charset="0"/>
              <a:sym typeface="Quattrocento Sans"/>
            </a:endParaRPr>
          </a:p>
        </p:txBody>
      </p:sp>
      <p:pic>
        <p:nvPicPr>
          <p:cNvPr id="587" name="Google Shape;58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8001" y="2216581"/>
            <a:ext cx="282136" cy="46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0041" y="2943562"/>
            <a:ext cx="282136" cy="46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1509" y="2943562"/>
            <a:ext cx="282136" cy="46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3727" y="2943562"/>
            <a:ext cx="282136" cy="46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1291" y="2216581"/>
            <a:ext cx="282136" cy="46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3510" y="2216581"/>
            <a:ext cx="282136" cy="46974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6"/>
          <p:cNvSpPr txBox="1"/>
          <p:nvPr/>
        </p:nvSpPr>
        <p:spPr>
          <a:xfrm>
            <a:off x="464906" y="590025"/>
            <a:ext cx="5638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262626"/>
              </a:buClr>
              <a:buSzPts val="2160"/>
            </a:pPr>
            <a:r>
              <a:rPr lang="ru" sz="216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Желаемая модель школы</a:t>
            </a:r>
            <a:endParaRPr sz="216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4" name="Google Shape;594;p46"/>
          <p:cNvSpPr/>
          <p:nvPr/>
        </p:nvSpPr>
        <p:spPr>
          <a:xfrm>
            <a:off x="1514333" y="1929186"/>
            <a:ext cx="2335800" cy="19347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endParaRPr sz="2000">
              <a:latin typeface="Arial" panose="020B0604020202020204" pitchFamily="34" charset="0"/>
              <a:ea typeface="Quattrocento Sans"/>
              <a:cs typeface="Arial" panose="020B0604020202020204" pitchFamily="34" charset="0"/>
              <a:sym typeface="Quattrocento Sans"/>
            </a:endParaRPr>
          </a:p>
        </p:txBody>
      </p:sp>
      <p:grpSp>
        <p:nvGrpSpPr>
          <p:cNvPr id="595" name="Google Shape;595;p46"/>
          <p:cNvGrpSpPr/>
          <p:nvPr/>
        </p:nvGrpSpPr>
        <p:grpSpPr>
          <a:xfrm>
            <a:off x="1696143" y="2275387"/>
            <a:ext cx="1922954" cy="1280469"/>
            <a:chOff x="6509271" y="1907731"/>
            <a:chExt cx="1426947" cy="928414"/>
          </a:xfrm>
        </p:grpSpPr>
        <p:grpSp>
          <p:nvGrpSpPr>
            <p:cNvPr id="596" name="Google Shape;596;p46"/>
            <p:cNvGrpSpPr/>
            <p:nvPr/>
          </p:nvGrpSpPr>
          <p:grpSpPr>
            <a:xfrm>
              <a:off x="6923301" y="1907731"/>
              <a:ext cx="481558" cy="256833"/>
              <a:chOff x="1346044" y="2604383"/>
              <a:chExt cx="1785817" cy="748891"/>
            </a:xfrm>
          </p:grpSpPr>
          <p:sp>
            <p:nvSpPr>
              <p:cNvPr id="597" name="Google Shape;597;p46"/>
              <p:cNvSpPr/>
              <p:nvPr/>
            </p:nvSpPr>
            <p:spPr>
              <a:xfrm>
                <a:off x="1346044" y="2604383"/>
                <a:ext cx="1785817" cy="748891"/>
              </a:xfrm>
              <a:prstGeom prst="rect">
                <a:avLst/>
              </a:prstGeom>
              <a:solidFill>
                <a:srgbClr val="FFFFFF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98" name="Google Shape;598;p46"/>
              <p:cNvSpPr/>
              <p:nvPr/>
            </p:nvSpPr>
            <p:spPr>
              <a:xfrm>
                <a:off x="1461258" y="2726200"/>
                <a:ext cx="345642" cy="17282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599" name="Google Shape;599;p46"/>
              <p:cNvSpPr/>
              <p:nvPr/>
            </p:nvSpPr>
            <p:spPr>
              <a:xfrm>
                <a:off x="2029509" y="2726200"/>
                <a:ext cx="345642" cy="17282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600" name="Google Shape;600;p46"/>
              <p:cNvSpPr/>
              <p:nvPr/>
            </p:nvSpPr>
            <p:spPr>
              <a:xfrm>
                <a:off x="2631986" y="2726200"/>
                <a:ext cx="345642" cy="17282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601" name="Google Shape;601;p46"/>
              <p:cNvSpPr/>
              <p:nvPr/>
            </p:nvSpPr>
            <p:spPr>
              <a:xfrm>
                <a:off x="1469827" y="3057440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602" name="Google Shape;602;p46"/>
              <p:cNvSpPr/>
              <p:nvPr/>
            </p:nvSpPr>
            <p:spPr>
              <a:xfrm>
                <a:off x="2029509" y="3065239"/>
                <a:ext cx="345642" cy="17282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  <p:sp>
            <p:nvSpPr>
              <p:cNvPr id="603" name="Google Shape;603;p46"/>
              <p:cNvSpPr/>
              <p:nvPr/>
            </p:nvSpPr>
            <p:spPr>
              <a:xfrm>
                <a:off x="2632456" y="3065239"/>
                <a:ext cx="345642" cy="1728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100"/>
                </a:pPr>
                <a:endParaRPr sz="1100">
                  <a:solidFill>
                    <a:srgbClr val="FFFFFF"/>
                  </a:solidFill>
                  <a:latin typeface="Arial" panose="020B0604020202020204" pitchFamily="34" charset="0"/>
                  <a:ea typeface="Quattrocento Sans"/>
                  <a:cs typeface="Arial" panose="020B0604020202020204" pitchFamily="34" charset="0"/>
                  <a:sym typeface="Quattrocento Sans"/>
                </a:endParaRPr>
              </a:p>
            </p:txBody>
          </p:sp>
        </p:grpSp>
        <p:sp>
          <p:nvSpPr>
            <p:cNvPr id="604" name="Google Shape;604;p46"/>
            <p:cNvSpPr txBox="1"/>
            <p:nvPr/>
          </p:nvSpPr>
          <p:spPr>
            <a:xfrm>
              <a:off x="6649359" y="2085636"/>
              <a:ext cx="226121" cy="89233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200"/>
              </a:pPr>
              <a:endParaRPr sz="2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605" name="Google Shape;605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09271" y="2122376"/>
              <a:ext cx="159928" cy="239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46"/>
            <p:cNvSpPr txBox="1"/>
            <p:nvPr/>
          </p:nvSpPr>
          <p:spPr>
            <a:xfrm>
              <a:off x="7687784" y="2085636"/>
              <a:ext cx="248434" cy="100391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607" name="Google Shape;607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7697" y="2122376"/>
              <a:ext cx="159928" cy="239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46"/>
            <p:cNvSpPr txBox="1"/>
            <p:nvPr/>
          </p:nvSpPr>
          <p:spPr>
            <a:xfrm>
              <a:off x="6762583" y="2559685"/>
              <a:ext cx="245405" cy="100391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609" name="Google Shape;609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22495" y="2596425"/>
              <a:ext cx="159928" cy="239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46"/>
            <p:cNvSpPr txBox="1"/>
            <p:nvPr/>
          </p:nvSpPr>
          <p:spPr>
            <a:xfrm>
              <a:off x="7250351" y="2559685"/>
              <a:ext cx="251963" cy="100391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300"/>
              </a:pPr>
              <a:endParaRPr sz="300" b="1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endParaRPr>
            </a:p>
          </p:txBody>
        </p:sp>
        <p:pic>
          <p:nvPicPr>
            <p:cNvPr id="611" name="Google Shape;611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10263" y="2596425"/>
              <a:ext cx="159928" cy="2397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2" name="Google Shape;612;p46"/>
            <p:cNvCxnSpPr/>
            <p:nvPr/>
          </p:nvCxnSpPr>
          <p:spPr>
            <a:xfrm rot="10800000" flipH="1">
              <a:off x="6710030" y="2178879"/>
              <a:ext cx="246651" cy="415435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3" name="Google Shape;613;p46"/>
            <p:cNvCxnSpPr>
              <a:stCxn id="611" idx="0"/>
            </p:cNvCxnSpPr>
            <p:nvPr/>
          </p:nvCxnSpPr>
          <p:spPr>
            <a:xfrm rot="10800000" flipH="1">
              <a:off x="7190227" y="2172825"/>
              <a:ext cx="14100" cy="423600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4" name="Google Shape;614;p46"/>
            <p:cNvCxnSpPr>
              <a:stCxn id="607" idx="0"/>
              <a:endCxn id="600" idx="3"/>
            </p:cNvCxnSpPr>
            <p:nvPr/>
          </p:nvCxnSpPr>
          <p:spPr>
            <a:xfrm rot="10800000">
              <a:off x="7363061" y="1979276"/>
              <a:ext cx="264600" cy="143100"/>
            </a:xfrm>
            <a:prstGeom prst="straightConnector1">
              <a:avLst/>
            </a:prstGeom>
            <a:noFill/>
            <a:ln w="9525" cap="flat" cmpd="sng">
              <a:solidFill>
                <a:srgbClr val="006DB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615" name="Google Shape;615;p46"/>
          <p:cNvSpPr txBox="1"/>
          <p:nvPr/>
        </p:nvSpPr>
        <p:spPr>
          <a:xfrm>
            <a:off x="3922471" y="3987196"/>
            <a:ext cx="2490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endParaRPr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>Проектный офис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" name="Google Shape;616;p46"/>
          <p:cNvSpPr txBox="1"/>
          <p:nvPr/>
        </p:nvSpPr>
        <p:spPr>
          <a:xfrm>
            <a:off x="6488913" y="3973800"/>
            <a:ext cx="23586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Улучшение процессной деятельности (бережливая организация труда)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7" name="Google Shape;617;p46"/>
          <p:cNvSpPr txBox="1"/>
          <p:nvPr/>
        </p:nvSpPr>
        <p:spPr>
          <a:xfrm>
            <a:off x="1488329" y="3975602"/>
            <a:ext cx="2357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Проблемный офис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8" name="Google Shape;61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203" y="2324190"/>
            <a:ext cx="547801" cy="1016818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6"/>
          <p:cNvSpPr/>
          <p:nvPr/>
        </p:nvSpPr>
        <p:spPr>
          <a:xfrm>
            <a:off x="1310176" y="1156145"/>
            <a:ext cx="72212" cy="33542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0" name="Google Shape;620;p46"/>
          <p:cNvSpPr txBox="1"/>
          <p:nvPr/>
        </p:nvSpPr>
        <p:spPr>
          <a:xfrm>
            <a:off x="324325" y="3512956"/>
            <a:ext cx="9996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Директор</a:t>
            </a:r>
            <a:endParaRPr>
              <a:latin typeface="Arial" panose="020B0604020202020204" pitchFamily="34" charset="0"/>
              <a:ea typeface="Quattrocento Sans"/>
              <a:cs typeface="Arial" panose="020B0604020202020204" pitchFamily="34" charset="0"/>
              <a:sym typeface="Quattrocento Sans"/>
            </a:endParaRPr>
          </a:p>
        </p:txBody>
      </p:sp>
      <p:cxnSp>
        <p:nvCxnSpPr>
          <p:cNvPr id="621" name="Google Shape;621;p46"/>
          <p:cNvCxnSpPr/>
          <p:nvPr/>
        </p:nvCxnSpPr>
        <p:spPr>
          <a:xfrm rot="10800000" flipH="1">
            <a:off x="1823338" y="2317926"/>
            <a:ext cx="475500" cy="2895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22" name="Google Shape;6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926" y="1156145"/>
            <a:ext cx="344825" cy="640057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6"/>
          <p:cNvSpPr txBox="1"/>
          <p:nvPr/>
        </p:nvSpPr>
        <p:spPr>
          <a:xfrm>
            <a:off x="2050940" y="1080481"/>
            <a:ext cx="1639800" cy="72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Управляющий Проблемным Офисом</a:t>
            </a:r>
            <a:endParaRPr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6" name="Google Shape;626;p46"/>
          <p:cNvSpPr txBox="1"/>
          <p:nvPr/>
        </p:nvSpPr>
        <p:spPr>
          <a:xfrm>
            <a:off x="7036013" y="1244498"/>
            <a:ext cx="1510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Администратор</a:t>
            </a:r>
            <a:endParaRPr b="1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7" name="Google Shape;627;p46"/>
          <p:cNvSpPr txBox="1"/>
          <p:nvPr/>
        </p:nvSpPr>
        <p:spPr>
          <a:xfrm>
            <a:off x="4670509" y="1387399"/>
            <a:ext cx="18360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8" name="Google Shape;628;p46"/>
          <p:cNvSpPr txBox="1"/>
          <p:nvPr/>
        </p:nvSpPr>
        <p:spPr>
          <a:xfrm>
            <a:off x="4522160" y="1051079"/>
            <a:ext cx="1639800" cy="75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Управляющий Проектным Офисом</a:t>
            </a:r>
            <a:endParaRPr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2" name="Google Shape;6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3841" y="1159365"/>
            <a:ext cx="344825" cy="64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392" y="1162997"/>
            <a:ext cx="344825" cy="640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Двойная стрелка влево/вправо 2"/>
          <p:cNvSpPr/>
          <p:nvPr/>
        </p:nvSpPr>
        <p:spPr>
          <a:xfrm>
            <a:off x="3450091" y="1387399"/>
            <a:ext cx="472381" cy="1767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Двойная стрелка влево/вправо 104"/>
          <p:cNvSpPr/>
          <p:nvPr/>
        </p:nvSpPr>
        <p:spPr>
          <a:xfrm>
            <a:off x="5980169" y="1391355"/>
            <a:ext cx="472381" cy="1767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</p:cNvCxnSpPr>
          <p:nvPr/>
        </p:nvCxnSpPr>
        <p:spPr>
          <a:xfrm flipV="1">
            <a:off x="2680585" y="2093281"/>
            <a:ext cx="2205360" cy="181532"/>
          </a:xfrm>
          <a:prstGeom prst="curvedConnector3">
            <a:avLst>
              <a:gd name="adj1" fmla="val -1950"/>
            </a:avLst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626926" y="4505232"/>
            <a:ext cx="4769254" cy="5308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ts val="1600"/>
            </a:pPr>
            <a:r>
              <a:rPr lang="ru-RU" sz="1200" b="1" dirty="0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Администрация,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 </a:t>
            </a:r>
            <a:r>
              <a:rPr lang="ru-RU" sz="1200" b="1" dirty="0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педагоги,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 </a:t>
            </a:r>
            <a:r>
              <a:rPr lang="ru-RU" sz="1200" b="1" dirty="0"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технические специалисты, обучающиеся,  социальные партнеры, родители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1562270" y="1125447"/>
            <a:ext cx="474135" cy="70780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3972143" y="1131737"/>
            <a:ext cx="474135" cy="70780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6536963" y="1136903"/>
            <a:ext cx="474135" cy="70780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Блок-схема: перфолента 21">
            <a:extLst>
              <a:ext uri="{FF2B5EF4-FFF2-40B4-BE49-F238E27FC236}">
                <a16:creationId xmlns:a16="http://schemas.microsoft.com/office/drawing/2014/main" id="{093E6563-3DE9-2545-A7B3-940A60996CDC}"/>
              </a:ext>
            </a:extLst>
          </p:cNvPr>
          <p:cNvSpPr/>
          <p:nvPr/>
        </p:nvSpPr>
        <p:spPr>
          <a:xfrm rot="19892993">
            <a:off x="7389231" y="176458"/>
            <a:ext cx="1157551" cy="472728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</a:p>
        </p:txBody>
      </p:sp>
    </p:spTree>
    <p:extLst>
      <p:ext uri="{BB962C8B-B14F-4D97-AF65-F5344CB8AC3E}">
        <p14:creationId xmlns:p14="http://schemas.microsoft.com/office/powerpoint/2010/main" val="64706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359;p47"/>
          <p:cNvCxnSpPr/>
          <p:nvPr/>
        </p:nvCxnSpPr>
        <p:spPr>
          <a:xfrm>
            <a:off x="1959428" y="3075689"/>
            <a:ext cx="5170715" cy="0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360;p47"/>
          <p:cNvSpPr txBox="1"/>
          <p:nvPr/>
        </p:nvSpPr>
        <p:spPr>
          <a:xfrm rot="516">
            <a:off x="795344" y="2354517"/>
            <a:ext cx="2344761" cy="33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ru" sz="1800" b="1" dirty="0">
                <a:solidFill>
                  <a:srgbClr val="274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Компьютеризация</a:t>
            </a:r>
            <a:endParaRPr sz="1138" b="1" dirty="0">
              <a:solidFill>
                <a:srgbClr val="274E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362;p47"/>
          <p:cNvSpPr txBox="1"/>
          <p:nvPr/>
        </p:nvSpPr>
        <p:spPr>
          <a:xfrm rot="516">
            <a:off x="3463289" y="2337191"/>
            <a:ext cx="2344761" cy="33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ru" sz="1800" b="1">
                <a:solidFill>
                  <a:srgbClr val="274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Информатизация</a:t>
            </a:r>
            <a:endParaRPr sz="1800" b="1">
              <a:solidFill>
                <a:srgbClr val="274E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363;p47"/>
          <p:cNvSpPr txBox="1"/>
          <p:nvPr/>
        </p:nvSpPr>
        <p:spPr>
          <a:xfrm rot="516">
            <a:off x="5808077" y="2337182"/>
            <a:ext cx="2465870" cy="33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800" b="1" dirty="0">
                <a:solidFill>
                  <a:srgbClr val="274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sz="1800" b="1" dirty="0">
              <a:solidFill>
                <a:srgbClr val="274E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oogle Shape;3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528" y="1353644"/>
            <a:ext cx="1150427" cy="76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6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703" y="1316625"/>
            <a:ext cx="1141838" cy="76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;p47"/>
          <p:cNvPicPr preferRelativeResize="0"/>
          <p:nvPr/>
        </p:nvPicPr>
        <p:blipFill rotWithShape="1">
          <a:blip r:embed="rId5">
            <a:alphaModFix/>
          </a:blip>
          <a:srcRect b="15118"/>
          <a:stretch/>
        </p:blipFill>
        <p:spPr>
          <a:xfrm>
            <a:off x="5992680" y="1123284"/>
            <a:ext cx="2274926" cy="11844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69;p47"/>
          <p:cNvSpPr txBox="1"/>
          <p:nvPr/>
        </p:nvSpPr>
        <p:spPr>
          <a:xfrm>
            <a:off x="924522" y="3298947"/>
            <a:ext cx="1934353" cy="3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800" b="1" dirty="0">
                <a:latin typeface="Arial" panose="020B0604020202020204" pitchFamily="34" charset="0"/>
                <a:cs typeface="Arial" panose="020B0604020202020204" pitchFamily="34" charset="0"/>
              </a:rPr>
              <a:t>Новые инструменты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370;p47"/>
          <p:cNvSpPr txBox="1"/>
          <p:nvPr/>
        </p:nvSpPr>
        <p:spPr>
          <a:xfrm>
            <a:off x="3565945" y="3308027"/>
            <a:ext cx="1635732" cy="3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800" b="1">
                <a:latin typeface="Arial" panose="020B0604020202020204" pitchFamily="34" charset="0"/>
                <a:cs typeface="Arial" panose="020B0604020202020204" pitchFamily="34" charset="0"/>
              </a:rPr>
              <a:t>Новые процессы</a:t>
            </a:r>
            <a:endParaRPr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371;p47"/>
          <p:cNvSpPr txBox="1"/>
          <p:nvPr/>
        </p:nvSpPr>
        <p:spPr>
          <a:xfrm>
            <a:off x="6080668" y="3298947"/>
            <a:ext cx="1875169" cy="3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800" b="1" dirty="0">
                <a:latin typeface="Arial" panose="020B0604020202020204" pitchFamily="34" charset="0"/>
                <a:cs typeface="Arial" panose="020B0604020202020204" pitchFamily="34" charset="0"/>
              </a:rPr>
              <a:t>Новые</a:t>
            </a:r>
          </a:p>
          <a:p>
            <a:pPr algn="ctr"/>
            <a:r>
              <a:rPr lang="ru" sz="1800" dirty="0">
                <a:latin typeface="Arial" panose="020B0604020202020204" pitchFamily="34" charset="0"/>
                <a:cs typeface="Arial" panose="020B0604020202020204" pitchFamily="34" charset="0"/>
              </a:rPr>
              <a:t>бизнес-модели, </a:t>
            </a:r>
          </a:p>
          <a:p>
            <a:pPr algn="ctr"/>
            <a:r>
              <a:rPr lang="ru" sz="1800" b="1" dirty="0">
                <a:latin typeface="Arial" panose="020B0604020202020204" pitchFamily="34" charset="0"/>
                <a:cs typeface="Arial" panose="020B0604020202020204" pitchFamily="34" charset="0"/>
              </a:rPr>
              <a:t>новое управление!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270;p43"/>
          <p:cNvSpPr txBox="1">
            <a:spLocks/>
          </p:cNvSpPr>
          <p:nvPr/>
        </p:nvSpPr>
        <p:spPr>
          <a:xfrm>
            <a:off x="0" y="-91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«Цифра»: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маркетинг или новая реальность?</a:t>
            </a:r>
          </a:p>
        </p:txBody>
      </p:sp>
      <p:cxnSp>
        <p:nvCxnSpPr>
          <p:cNvPr id="26" name="Google Shape;271;p43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рямоугольник 1"/>
          <p:cNvSpPr/>
          <p:nvPr/>
        </p:nvSpPr>
        <p:spPr>
          <a:xfrm>
            <a:off x="5808076" y="990600"/>
            <a:ext cx="2465897" cy="3777343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9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4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Цифровые реалии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7" name="Google Shape;637;p54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0" name="Google Shape;640;p54"/>
          <p:cNvSpPr txBox="1"/>
          <p:nvPr/>
        </p:nvSpPr>
        <p:spPr>
          <a:xfrm>
            <a:off x="3351925" y="1052130"/>
            <a:ext cx="27780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" sz="1600" b="1">
                <a:latin typeface="Arial" panose="020B0604020202020204" pitchFamily="34" charset="0"/>
                <a:cs typeface="Arial" panose="020B0604020202020204" pitchFamily="34" charset="0"/>
              </a:rPr>
              <a:t> федеральных округов</a:t>
            </a:r>
            <a:endParaRPr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1" name="Google Shape;641;p54"/>
          <p:cNvSpPr txBox="1"/>
          <p:nvPr/>
        </p:nvSpPr>
        <p:spPr>
          <a:xfrm>
            <a:off x="6373275" y="1052133"/>
            <a:ext cx="28731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ru" sz="1600" b="1" dirty="0">
                <a:latin typeface="Arial" panose="020B0604020202020204" pitchFamily="34" charset="0"/>
                <a:cs typeface="Arial" panose="020B0604020202020204" pitchFamily="34" charset="0"/>
              </a:rPr>
              <a:t>субъектов России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" name="Google Shape;642;p54"/>
          <p:cNvSpPr txBox="1"/>
          <p:nvPr/>
        </p:nvSpPr>
        <p:spPr>
          <a:xfrm>
            <a:off x="245775" y="1052130"/>
            <a:ext cx="29538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9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b="1" dirty="0">
                <a:solidFill>
                  <a:srgbClr val="9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336</a:t>
            </a:r>
            <a:r>
              <a:rPr lang="ru" sz="1600" b="1" dirty="0">
                <a:latin typeface="Arial" panose="020B0604020202020204" pitchFamily="34" charset="0"/>
                <a:cs typeface="Arial" panose="020B0604020202020204" pitchFamily="34" charset="0"/>
              </a:rPr>
              <a:t> респондентов-школ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Google Shape;645;p54"/>
          <p:cNvSpPr txBox="1"/>
          <p:nvPr/>
        </p:nvSpPr>
        <p:spPr>
          <a:xfrm>
            <a:off x="245775" y="4264695"/>
            <a:ext cx="4049400" cy="43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ЭБ, ЭОР, ЭУ и др.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Google Shape;646;p54"/>
          <p:cNvSpPr txBox="1"/>
          <p:nvPr/>
        </p:nvSpPr>
        <p:spPr>
          <a:xfrm>
            <a:off x="4579275" y="4264683"/>
            <a:ext cx="404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Продуктивное использование смартфонов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11428A-6A65-3345-B445-21AD3F2B0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25" y="1731845"/>
            <a:ext cx="3946265" cy="244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8CFBEA3-BCD8-574D-BB64-B18FCBAF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7" y="1731845"/>
            <a:ext cx="4101918" cy="25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oogle Shape;637;p54"/>
          <p:cNvCxnSpPr/>
          <p:nvPr/>
        </p:nvCxnSpPr>
        <p:spPr>
          <a:xfrm>
            <a:off x="8775" y="470058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рямоугольник 1"/>
          <p:cNvSpPr/>
          <p:nvPr/>
        </p:nvSpPr>
        <p:spPr>
          <a:xfrm>
            <a:off x="1347788" y="4751892"/>
            <a:ext cx="74533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13% ответивших школ не владеют базовыми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цифровыми технологиями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3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“Цифровые разрывы”</a:t>
            </a:r>
            <a:endParaRPr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9" name="Google Shape;599;p53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617;p53"/>
          <p:cNvSpPr txBox="1"/>
          <p:nvPr/>
        </p:nvSpPr>
        <p:spPr>
          <a:xfrm>
            <a:off x="6092452" y="1815964"/>
            <a:ext cx="3000000" cy="85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2000" b="1" dirty="0">
                <a:solidFill>
                  <a:srgbClr val="99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Мыслительный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</a:t>
            </a: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ет понимания зачем и как использовать  цифровые технологии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621;p53"/>
          <p:cNvSpPr txBox="1"/>
          <p:nvPr/>
        </p:nvSpPr>
        <p:spPr>
          <a:xfrm>
            <a:off x="3136464" y="2216036"/>
            <a:ext cx="3000000" cy="90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2000" b="1" dirty="0">
                <a:solidFill>
                  <a:srgbClr val="B45F06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Технологический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Нехватка навыков использования цифровых технологий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25;p53"/>
          <p:cNvSpPr txBox="1"/>
          <p:nvPr/>
        </p:nvSpPr>
        <p:spPr>
          <a:xfrm>
            <a:off x="180475" y="2567672"/>
            <a:ext cx="3000000" cy="89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2000" b="1" dirty="0">
                <a:solidFill>
                  <a:srgbClr val="BF9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Инструментальный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нехватка цифровых технологий (оборудования, программное обеспечение)</a:t>
            </a:r>
            <a:endParaRPr sz="2000" dirty="0">
              <a:solidFill>
                <a:srgbClr val="BF9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Google Shape;629;p53"/>
          <p:cNvCxnSpPr/>
          <p:nvPr/>
        </p:nvCxnSpPr>
        <p:spPr>
          <a:xfrm flipV="1">
            <a:off x="1403047" y="2864776"/>
            <a:ext cx="6255195" cy="1201612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630;p53"/>
          <p:cNvSpPr txBox="1"/>
          <p:nvPr/>
        </p:nvSpPr>
        <p:spPr>
          <a:xfrm rot="20960595">
            <a:off x="3224948" y="3451404"/>
            <a:ext cx="3076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Сложность устранения разрыва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" y="1079718"/>
            <a:ext cx="9135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13% школ не владеют базовыми цифровыми технологиями*</a:t>
            </a:r>
          </a:p>
        </p:txBody>
      </p:sp>
      <p:cxnSp>
        <p:nvCxnSpPr>
          <p:cNvPr id="33" name="Google Shape;637;p54"/>
          <p:cNvCxnSpPr/>
          <p:nvPr/>
        </p:nvCxnSpPr>
        <p:spPr>
          <a:xfrm>
            <a:off x="0" y="4706993"/>
            <a:ext cx="9141000" cy="0"/>
          </a:xfrm>
          <a:prstGeom prst="straightConnector1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Прямоугольник 33"/>
          <p:cNvSpPr/>
          <p:nvPr/>
        </p:nvSpPr>
        <p:spPr>
          <a:xfrm>
            <a:off x="-8775" y="4777945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* по результатам НИР «Разработка и апробация вариативной модели цифровой образовательной среды школы», РАНХиГС, 2019 г.</a:t>
            </a:r>
          </a:p>
        </p:txBody>
      </p:sp>
      <p:sp>
        <p:nvSpPr>
          <p:cNvPr id="35" name="Овал 34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3" name="Google Shape;673;p56"/>
          <p:cNvCxnSpPr/>
          <p:nvPr/>
        </p:nvCxnSpPr>
        <p:spPr>
          <a:xfrm>
            <a:off x="4316407" y="2019968"/>
            <a:ext cx="9600" cy="292410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4" name="Google Shape;67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000" y="1470314"/>
            <a:ext cx="2775300" cy="26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649" y="2970476"/>
            <a:ext cx="3551904" cy="17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4900" y="490701"/>
            <a:ext cx="543300" cy="6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6626" y="2928588"/>
            <a:ext cx="1015949" cy="1775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9" name="Google Shape;679;p56"/>
          <p:cNvCxnSpPr/>
          <p:nvPr/>
        </p:nvCxnSpPr>
        <p:spPr>
          <a:xfrm rot="10800000">
            <a:off x="1385525" y="617925"/>
            <a:ext cx="2940600" cy="143550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56"/>
          <p:cNvCxnSpPr/>
          <p:nvPr/>
        </p:nvCxnSpPr>
        <p:spPr>
          <a:xfrm flipH="1">
            <a:off x="4316214" y="707718"/>
            <a:ext cx="2820900" cy="133560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1" name="Google Shape;681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1539" y="657763"/>
            <a:ext cx="1435500" cy="14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83;g5eb14f9496_0_478"/>
          <p:cNvSpPr txBox="1"/>
          <p:nvPr/>
        </p:nvSpPr>
        <p:spPr>
          <a:xfrm>
            <a:off x="3376609" y="948757"/>
            <a:ext cx="2208180" cy="296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48000"/>
            </a:pPr>
            <a:r>
              <a:rPr lang="ru-RU" sz="20850" b="1" dirty="0">
                <a:solidFill>
                  <a:srgbClr val="D8D8D8"/>
                </a:solidFill>
              </a:rPr>
              <a:t>?</a:t>
            </a:r>
            <a:endParaRPr sz="20850" b="1" dirty="0">
              <a:solidFill>
                <a:srgbClr val="D8D8D8"/>
              </a:solidFill>
            </a:endParaRPr>
          </a:p>
        </p:txBody>
      </p:sp>
      <p:pic>
        <p:nvPicPr>
          <p:cNvPr id="1026" name="Picture 2" descr="Картинки по запросу н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54" y="1142936"/>
            <a:ext cx="3284603" cy="13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7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699542"/>
            <a:ext cx="4752528" cy="1610767"/>
          </a:xfrm>
        </p:spPr>
        <p:txBody>
          <a:bodyPr>
            <a:no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 школы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2499742"/>
            <a:ext cx="5616624" cy="1656184"/>
          </a:xfrm>
        </p:spPr>
        <p:txBody>
          <a:bodyPr>
            <a:noAutofit/>
          </a:bodyPr>
          <a:lstStyle/>
          <a:p>
            <a:pPr algn="r"/>
            <a:r>
              <a:rPr lang="ru-RU" sz="1600" b="1" dirty="0">
                <a:solidFill>
                  <a:srgbClr val="FDEA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Экспертно-общественное обсуждение</a:t>
            </a:r>
            <a:br>
              <a:rPr lang="ru-RU" sz="1600" b="1" dirty="0">
                <a:solidFill>
                  <a:srgbClr val="FDEA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FDEA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 дополнительных профессиональных программ повышения квалификации</a:t>
            </a:r>
          </a:p>
          <a:p>
            <a:pPr algn="r"/>
            <a:r>
              <a:rPr lang="ru-RU" sz="1600" b="1" dirty="0">
                <a:solidFill>
                  <a:srgbClr val="FDEA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руководителей общеобразовательных организаций субъектов Российской Федерации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22-23 апреля 2020г.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955521" y="4515966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9797"/>
            <a:ext cx="899128" cy="659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" y="176009"/>
            <a:ext cx="613112" cy="636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6414"/>
            <a:ext cx="1529659" cy="4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5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23528" y="93506"/>
            <a:ext cx="7560840" cy="57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000000"/>
              </a:buClr>
              <a:buSzPts val="3600"/>
            </a:pPr>
            <a:r>
              <a:rPr lang="ru-RU" sz="2800" b="1" dirty="0">
                <a:solidFill>
                  <a:srgbClr val="98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Ожидаемые результаты</a:t>
            </a:r>
            <a:endParaRPr lang="ru-RU" sz="2800" dirty="0">
              <a:solidFill>
                <a:srgbClr val="98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4" name="Google Shape;129;g7ed8eb291d_0_7"/>
          <p:cNvSpPr txBox="1"/>
          <p:nvPr/>
        </p:nvSpPr>
        <p:spPr>
          <a:xfrm>
            <a:off x="334938" y="627534"/>
            <a:ext cx="8676456" cy="440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ru-RU"/>
            </a:defPPr>
            <a:lvl1pPr marL="214313" indent="-214313">
              <a:spcBef>
                <a:spcPts val="900"/>
              </a:spcBef>
              <a:buClr>
                <a:schemeClr val="dk1"/>
              </a:buClr>
              <a:buSzPts val="2600"/>
              <a:buFont typeface="Arial"/>
              <a:buChar char="•"/>
              <a:defRPr sz="2000" b="1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ru-RU" dirty="0">
                <a:solidFill>
                  <a:srgbClr val="2B2F8A"/>
                </a:solidFill>
              </a:rPr>
              <a:t>Практические результаты для директора: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понимание возможностей цифровых технологий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проектные и цифровые компетентности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карта готовности школы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цифровой трансформации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стратегия цифровой трансформации школы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сообщество лидеров цифровой трансформации образования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dirty="0">
                <a:solidFill>
                  <a:srgbClr val="2B2F8A"/>
                </a:solidFill>
              </a:rPr>
              <a:t>Практические результаты для региона: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карта готовности региона к цифровой трансформации*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стратегия цифровой трансформации образования региона*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опорная сеть школ для цифровой трансформации региона*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995686"/>
            <a:ext cx="900726" cy="897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DB4E1-53DE-4ADC-907C-829D5E33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35" y="3867894"/>
            <a:ext cx="1543265" cy="96215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376232" y="93506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8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/>
          <p:nvPr/>
        </p:nvSpPr>
        <p:spPr>
          <a:xfrm>
            <a:off x="174650" y="3765575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попытка исправить </a:t>
            </a:r>
            <a:endParaRPr sz="1200"/>
          </a:p>
        </p:txBody>
      </p:sp>
      <p:sp>
        <p:nvSpPr>
          <p:cNvPr id="306" name="Google Shape;306;p45"/>
          <p:cNvSpPr txBox="1"/>
          <p:nvPr/>
        </p:nvSpPr>
        <p:spPr>
          <a:xfrm>
            <a:off x="179377" y="3001877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попытка обсудить</a:t>
            </a:r>
            <a:endParaRPr sz="1200"/>
          </a:p>
        </p:txBody>
      </p:sp>
      <p:sp>
        <p:nvSpPr>
          <p:cNvPr id="307" name="Google Shape;307;p45"/>
          <p:cNvSpPr txBox="1"/>
          <p:nvPr/>
        </p:nvSpPr>
        <p:spPr>
          <a:xfrm>
            <a:off x="174650" y="2336413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попытка осознать</a:t>
            </a:r>
            <a:endParaRPr sz="1200"/>
          </a:p>
        </p:txBody>
      </p:sp>
      <p:sp>
        <p:nvSpPr>
          <p:cNvPr id="308" name="Google Shape;308;p45"/>
          <p:cNvSpPr txBox="1"/>
          <p:nvPr/>
        </p:nvSpPr>
        <p:spPr>
          <a:xfrm>
            <a:off x="105150" y="1747775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попытка переосмыслить</a:t>
            </a:r>
            <a:endParaRPr sz="1200" dirty="0"/>
          </a:p>
        </p:txBody>
      </p:sp>
      <p:sp>
        <p:nvSpPr>
          <p:cNvPr id="309" name="Google Shape;309;p45"/>
          <p:cNvSpPr txBox="1"/>
          <p:nvPr/>
        </p:nvSpPr>
        <p:spPr>
          <a:xfrm>
            <a:off x="6781186" y="2346936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объяснение</a:t>
            </a:r>
            <a:endParaRPr sz="1200"/>
          </a:p>
        </p:txBody>
      </p:sp>
      <p:sp>
        <p:nvSpPr>
          <p:cNvPr id="310" name="Google Shape;310;p45"/>
          <p:cNvSpPr txBox="1"/>
          <p:nvPr/>
        </p:nvSpPr>
        <p:spPr>
          <a:xfrm>
            <a:off x="6743275" y="1747775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перенормирование</a:t>
            </a:r>
            <a:endParaRPr sz="1200"/>
          </a:p>
        </p:txBody>
      </p:sp>
      <p:sp>
        <p:nvSpPr>
          <p:cNvPr id="311" name="Google Shape;311;p45"/>
          <p:cNvSpPr txBox="1"/>
          <p:nvPr/>
        </p:nvSpPr>
        <p:spPr>
          <a:xfrm>
            <a:off x="6736575" y="3022663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убеждение исправить</a:t>
            </a:r>
            <a:endParaRPr sz="1200"/>
          </a:p>
        </p:txBody>
      </p:sp>
      <p:sp>
        <p:nvSpPr>
          <p:cNvPr id="312" name="Google Shape;312;p45"/>
          <p:cNvSpPr txBox="1"/>
          <p:nvPr/>
        </p:nvSpPr>
        <p:spPr>
          <a:xfrm>
            <a:off x="6743275" y="3699238"/>
            <a:ext cx="2298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согласование изменений</a:t>
            </a:r>
            <a:endParaRPr sz="1200"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dirty="0"/>
              <a:t>П</a:t>
            </a:r>
            <a:r>
              <a:rPr lang="ru" sz="2600" b="1" dirty="0" smtClean="0"/>
              <a:t>уть </a:t>
            </a:r>
            <a:r>
              <a:rPr lang="ru" sz="2600" b="1" dirty="0"/>
              <a:t>“цифрового самурая”</a:t>
            </a:r>
            <a:endParaRPr sz="2600" b="1" dirty="0"/>
          </a:p>
        </p:txBody>
      </p:sp>
      <p:cxnSp>
        <p:nvCxnSpPr>
          <p:cNvPr id="314" name="Google Shape;314;p45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45"/>
          <p:cNvSpPr txBox="1"/>
          <p:nvPr/>
        </p:nvSpPr>
        <p:spPr>
          <a:xfrm>
            <a:off x="6931475" y="4833000"/>
            <a:ext cx="2212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основе Никитин В.А. “Тезис Х”</a:t>
            </a:r>
            <a:endParaRPr sz="1000"/>
          </a:p>
        </p:txBody>
      </p:sp>
      <p:grpSp>
        <p:nvGrpSpPr>
          <p:cNvPr id="320" name="Google Shape;320;p45"/>
          <p:cNvGrpSpPr/>
          <p:nvPr/>
        </p:nvGrpSpPr>
        <p:grpSpPr>
          <a:xfrm>
            <a:off x="2572640" y="1287561"/>
            <a:ext cx="4071541" cy="3114319"/>
            <a:chOff x="180475" y="1102049"/>
            <a:chExt cx="4079700" cy="3503171"/>
          </a:xfrm>
        </p:grpSpPr>
        <p:sp>
          <p:nvSpPr>
            <p:cNvPr id="321" name="Google Shape;321;p45"/>
            <p:cNvSpPr/>
            <p:nvPr/>
          </p:nvSpPr>
          <p:spPr>
            <a:xfrm>
              <a:off x="180475" y="1148020"/>
              <a:ext cx="4079700" cy="34572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2" name="Google Shape;322;p45"/>
            <p:cNvCxnSpPr/>
            <p:nvPr/>
          </p:nvCxnSpPr>
          <p:spPr>
            <a:xfrm>
              <a:off x="239132" y="2305060"/>
              <a:ext cx="3947400" cy="0"/>
            </a:xfrm>
            <a:prstGeom prst="straightConnector1">
              <a:avLst/>
            </a:prstGeom>
            <a:noFill/>
            <a:ln w="19050" cap="flat" cmpd="sng">
              <a:solidFill>
                <a:srgbClr val="44546A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45"/>
            <p:cNvCxnSpPr/>
            <p:nvPr/>
          </p:nvCxnSpPr>
          <p:spPr>
            <a:xfrm>
              <a:off x="246602" y="3536568"/>
              <a:ext cx="3947400" cy="0"/>
            </a:xfrm>
            <a:prstGeom prst="straightConnector1">
              <a:avLst/>
            </a:prstGeom>
            <a:noFill/>
            <a:ln w="19050" cap="flat" cmpd="sng">
              <a:solidFill>
                <a:srgbClr val="44546A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24" name="Google Shape;324;p45"/>
            <p:cNvSpPr txBox="1"/>
            <p:nvPr/>
          </p:nvSpPr>
          <p:spPr>
            <a:xfrm>
              <a:off x="961694" y="1102049"/>
              <a:ext cx="25023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u="sng">
                  <a:latin typeface="Calibri"/>
                  <a:ea typeface="Calibri"/>
                  <a:cs typeface="Calibri"/>
                  <a:sym typeface="Calibri"/>
                </a:rPr>
                <a:t>Мышление</a:t>
              </a:r>
              <a:endParaRPr sz="1100" u="sng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5"/>
            <p:cNvSpPr txBox="1"/>
            <p:nvPr/>
          </p:nvSpPr>
          <p:spPr>
            <a:xfrm>
              <a:off x="993706" y="2319311"/>
              <a:ext cx="25023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u="sng">
                  <a:latin typeface="Calibri"/>
                  <a:ea typeface="Calibri"/>
                  <a:cs typeface="Calibri"/>
                  <a:sym typeface="Calibri"/>
                </a:rPr>
                <a:t>Коммуникация</a:t>
              </a:r>
              <a:endParaRPr sz="1100" u="sng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5"/>
            <p:cNvSpPr txBox="1"/>
            <p:nvPr/>
          </p:nvSpPr>
          <p:spPr>
            <a:xfrm>
              <a:off x="969176" y="3481372"/>
              <a:ext cx="25023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u="sng">
                  <a:latin typeface="Calibri"/>
                  <a:ea typeface="Calibri"/>
                  <a:cs typeface="Calibri"/>
                  <a:sym typeface="Calibri"/>
                </a:rPr>
                <a:t>Деятельность</a:t>
              </a:r>
              <a:endParaRPr sz="1100" u="sng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5"/>
            <p:cNvSpPr/>
            <p:nvPr/>
          </p:nvSpPr>
          <p:spPr>
            <a:xfrm>
              <a:off x="530080" y="3905395"/>
              <a:ext cx="1374000" cy="5100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/>
                <a:t>старая Де</a:t>
              </a:r>
              <a:endParaRPr sz="1200"/>
            </a:p>
          </p:txBody>
        </p:sp>
        <p:cxnSp>
          <p:nvCxnSpPr>
            <p:cNvPr id="328" name="Google Shape;328;p45"/>
            <p:cNvCxnSpPr/>
            <p:nvPr/>
          </p:nvCxnSpPr>
          <p:spPr>
            <a:xfrm rot="10800000">
              <a:off x="727359" y="3030413"/>
              <a:ext cx="0" cy="8469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9" name="Google Shape;329;p45"/>
            <p:cNvCxnSpPr/>
            <p:nvPr/>
          </p:nvCxnSpPr>
          <p:spPr>
            <a:xfrm rot="10800000">
              <a:off x="727350" y="2003725"/>
              <a:ext cx="0" cy="857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0" name="Google Shape;330;p45"/>
            <p:cNvSpPr/>
            <p:nvPr/>
          </p:nvSpPr>
          <p:spPr>
            <a:xfrm>
              <a:off x="430380" y="1515066"/>
              <a:ext cx="1473600" cy="4722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/>
                <a:t>Представления 1 </a:t>
              </a:r>
              <a:endParaRPr sz="1200"/>
            </a:p>
          </p:txBody>
        </p:sp>
        <p:cxnSp>
          <p:nvCxnSpPr>
            <p:cNvPr id="331" name="Google Shape;331;p45"/>
            <p:cNvCxnSpPr>
              <a:stCxn id="330" idx="3"/>
              <a:endCxn id="332" idx="1"/>
            </p:cNvCxnSpPr>
            <p:nvPr/>
          </p:nvCxnSpPr>
          <p:spPr>
            <a:xfrm>
              <a:off x="1903980" y="1751166"/>
              <a:ext cx="6318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2" name="Google Shape;332;p45"/>
            <p:cNvSpPr/>
            <p:nvPr/>
          </p:nvSpPr>
          <p:spPr>
            <a:xfrm>
              <a:off x="2535884" y="1515064"/>
              <a:ext cx="1473600" cy="4722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/>
                <a:t>Представления 2</a:t>
              </a:r>
              <a:endParaRPr sz="1200"/>
            </a:p>
          </p:txBody>
        </p:sp>
        <p:cxnSp>
          <p:nvCxnSpPr>
            <p:cNvPr id="333" name="Google Shape;333;p45"/>
            <p:cNvCxnSpPr/>
            <p:nvPr/>
          </p:nvCxnSpPr>
          <p:spPr>
            <a:xfrm>
              <a:off x="3384347" y="1997844"/>
              <a:ext cx="0" cy="8655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4" name="Google Shape;334;p45"/>
            <p:cNvCxnSpPr/>
            <p:nvPr/>
          </p:nvCxnSpPr>
          <p:spPr>
            <a:xfrm>
              <a:off x="3386725" y="3000375"/>
              <a:ext cx="0" cy="843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5" name="Google Shape;335;p45"/>
            <p:cNvSpPr/>
            <p:nvPr/>
          </p:nvSpPr>
          <p:spPr>
            <a:xfrm>
              <a:off x="2697359" y="3893054"/>
              <a:ext cx="1374000" cy="510000"/>
            </a:xfrm>
            <a:prstGeom prst="rect">
              <a:avLst/>
            </a:prstGeom>
            <a:solidFill>
              <a:srgbClr val="E7E6E6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/>
                <a:t>новая Де</a:t>
              </a:r>
              <a:endParaRPr sz="1200"/>
            </a:p>
          </p:txBody>
        </p:sp>
        <p:sp>
          <p:nvSpPr>
            <p:cNvPr id="336" name="Google Shape;336;p45"/>
            <p:cNvSpPr txBox="1"/>
            <p:nvPr/>
          </p:nvSpPr>
          <p:spPr>
            <a:xfrm>
              <a:off x="1176225" y="2805575"/>
              <a:ext cx="19638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фиксация оппозиций</a:t>
              </a:r>
              <a:endParaRPr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23528" y="93506"/>
            <a:ext cx="7560840" cy="57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000000"/>
              </a:buClr>
              <a:buSzPts val="3600"/>
            </a:pPr>
            <a:r>
              <a:rPr lang="ru-RU" sz="2800" b="1" dirty="0">
                <a:solidFill>
                  <a:srgbClr val="98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Комплекс программ</a:t>
            </a:r>
            <a:endParaRPr lang="ru-RU" sz="2800" dirty="0">
              <a:solidFill>
                <a:srgbClr val="98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90;p2"/>
          <p:cNvSpPr/>
          <p:nvPr/>
        </p:nvSpPr>
        <p:spPr>
          <a:xfrm>
            <a:off x="1656230" y="4210041"/>
            <a:ext cx="4303350" cy="834525"/>
          </a:xfrm>
          <a:prstGeom prst="rect">
            <a:avLst/>
          </a:prstGeom>
          <a:solidFill>
            <a:srgbClr val="C9DAF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 sz="1200" b="1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4" name="Google Shape;91;p2"/>
          <p:cNvCxnSpPr>
            <a:endCxn id="31" idx="1"/>
          </p:cNvCxnSpPr>
          <p:nvPr/>
        </p:nvCxnSpPr>
        <p:spPr>
          <a:xfrm>
            <a:off x="114300" y="4405088"/>
            <a:ext cx="1263375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" name="Google Shape;93;p2"/>
          <p:cNvCxnSpPr>
            <a:endCxn id="30" idx="1"/>
          </p:cNvCxnSpPr>
          <p:nvPr/>
        </p:nvCxnSpPr>
        <p:spPr>
          <a:xfrm>
            <a:off x="198915" y="3255452"/>
            <a:ext cx="1178775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" name="Google Shape;95;p2"/>
          <p:cNvSpPr/>
          <p:nvPr/>
        </p:nvSpPr>
        <p:spPr>
          <a:xfrm>
            <a:off x="1516952" y="4125248"/>
            <a:ext cx="4303350" cy="834525"/>
          </a:xfrm>
          <a:prstGeom prst="rect">
            <a:avLst/>
          </a:prstGeom>
          <a:solidFill>
            <a:srgbClr val="C9DAF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 sz="1200" b="1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26" name="Google Shape;96;p2"/>
          <p:cNvCxnSpPr>
            <a:endCxn id="29" idx="1"/>
          </p:cNvCxnSpPr>
          <p:nvPr/>
        </p:nvCxnSpPr>
        <p:spPr>
          <a:xfrm>
            <a:off x="114303" y="2209112"/>
            <a:ext cx="1263375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" name="Google Shape;98;p2"/>
          <p:cNvCxnSpPr>
            <a:endCxn id="28" idx="1"/>
          </p:cNvCxnSpPr>
          <p:nvPr/>
        </p:nvCxnSpPr>
        <p:spPr>
          <a:xfrm>
            <a:off x="125115" y="1156950"/>
            <a:ext cx="1252575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" name="Google Shape;99;p2"/>
          <p:cNvSpPr/>
          <p:nvPr/>
        </p:nvSpPr>
        <p:spPr>
          <a:xfrm>
            <a:off x="1377690" y="809888"/>
            <a:ext cx="4581900" cy="694125"/>
          </a:xfrm>
          <a:prstGeom prst="rect">
            <a:avLst/>
          </a:prstGeom>
          <a:solidFill>
            <a:srgbClr val="E1EFD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Программа 1</a:t>
            </a:r>
            <a:endParaRPr sz="1500" b="1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Введение в цифровую трансформацию образовательной </a:t>
            </a: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организации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9" name="Google Shape;97;p2"/>
          <p:cNvSpPr/>
          <p:nvPr/>
        </p:nvSpPr>
        <p:spPr>
          <a:xfrm>
            <a:off x="1377678" y="1851362"/>
            <a:ext cx="4581900" cy="715500"/>
          </a:xfrm>
          <a:prstGeom prst="rect">
            <a:avLst/>
          </a:prstGeom>
          <a:solidFill>
            <a:srgbClr val="E1EFD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Программа 2</a:t>
            </a:r>
            <a:endParaRPr sz="1500" b="1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Цифровые технологии </a:t>
            </a: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/>
            </a:r>
            <a:b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для </a:t>
            </a: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трансформации </a:t>
            </a: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школы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0" name="Google Shape;94;p2"/>
          <p:cNvSpPr/>
          <p:nvPr/>
        </p:nvSpPr>
        <p:spPr>
          <a:xfrm>
            <a:off x="1377690" y="2907602"/>
            <a:ext cx="4581900" cy="695700"/>
          </a:xfrm>
          <a:prstGeom prst="rect">
            <a:avLst/>
          </a:prstGeom>
          <a:solidFill>
            <a:srgbClr val="E1EFD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Программа 3 </a:t>
            </a:r>
            <a:endParaRPr sz="1500" b="1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Модель управления развитием школы</a:t>
            </a:r>
            <a:r>
              <a:rPr lang="ru-RU" sz="15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1" name="Google Shape;92;p2"/>
          <p:cNvSpPr/>
          <p:nvPr/>
        </p:nvSpPr>
        <p:spPr>
          <a:xfrm>
            <a:off x="1377675" y="3987825"/>
            <a:ext cx="4303350" cy="834525"/>
          </a:xfrm>
          <a:prstGeom prst="rect">
            <a:avLst/>
          </a:prstGeom>
          <a:solidFill>
            <a:srgbClr val="C9DAF8"/>
          </a:solidFill>
          <a:ln w="22225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Программа 4 </a:t>
            </a:r>
            <a:endParaRPr sz="1500" b="1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Проектирование </a:t>
            </a: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/>
            </a:r>
            <a:b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цифровой </a:t>
            </a:r>
            <a:r>
              <a:rPr lang="ru-RU" sz="15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трансформации </a:t>
            </a:r>
            <a:r>
              <a:rPr lang="ru-RU" sz="1500" dirty="0" smtClean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школы</a:t>
            </a:r>
            <a:endParaRPr sz="1500" b="1" dirty="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2" name="Google Shape;101;p2"/>
          <p:cNvSpPr/>
          <p:nvPr/>
        </p:nvSpPr>
        <p:spPr>
          <a:xfrm>
            <a:off x="477224" y="873204"/>
            <a:ext cx="563850" cy="563625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</a:t>
            </a:r>
            <a:endParaRPr sz="1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102;p2"/>
          <p:cNvSpPr/>
          <p:nvPr/>
        </p:nvSpPr>
        <p:spPr>
          <a:xfrm>
            <a:off x="6485475" y="799200"/>
            <a:ext cx="884250" cy="7155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И.А.</a:t>
            </a:r>
            <a:endParaRPr sz="105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Google Shape;10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681" y="751797"/>
            <a:ext cx="806438" cy="806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104;p2"/>
          <p:cNvCxnSpPr>
            <a:stCxn id="33" idx="2"/>
            <a:endCxn id="29" idx="0"/>
          </p:cNvCxnSpPr>
          <p:nvPr/>
        </p:nvCxnSpPr>
        <p:spPr>
          <a:xfrm rot="5400000">
            <a:off x="5129850" y="53550"/>
            <a:ext cx="336600" cy="3258900"/>
          </a:xfrm>
          <a:prstGeom prst="bentConnector3">
            <a:avLst>
              <a:gd name="adj1" fmla="val 50009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" name="Google Shape;105;p2"/>
          <p:cNvSpPr/>
          <p:nvPr/>
        </p:nvSpPr>
        <p:spPr>
          <a:xfrm>
            <a:off x="6485475" y="1866806"/>
            <a:ext cx="884250" cy="7155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И.А.</a:t>
            </a:r>
            <a:endParaRPr sz="105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7" name="Google Shape;106;p2"/>
          <p:cNvCxnSpPr>
            <a:stCxn id="29" idx="3"/>
            <a:endCxn id="36" idx="1"/>
          </p:cNvCxnSpPr>
          <p:nvPr/>
        </p:nvCxnSpPr>
        <p:spPr>
          <a:xfrm>
            <a:off x="5959578" y="2209112"/>
            <a:ext cx="525825" cy="15525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107;p2"/>
          <p:cNvCxnSpPr>
            <a:stCxn id="36" idx="2"/>
            <a:endCxn id="30" idx="0"/>
          </p:cNvCxnSpPr>
          <p:nvPr/>
        </p:nvCxnSpPr>
        <p:spPr>
          <a:xfrm rot="5400000">
            <a:off x="5135475" y="1115531"/>
            <a:ext cx="325350" cy="3258900"/>
          </a:xfrm>
          <a:prstGeom prst="bentConnector3">
            <a:avLst>
              <a:gd name="adj1" fmla="val 49992"/>
            </a:avLst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9" name="Google Shape;10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681" y="1821334"/>
            <a:ext cx="806438" cy="806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109;p2"/>
          <p:cNvCxnSpPr>
            <a:stCxn id="28" idx="3"/>
            <a:endCxn id="33" idx="1"/>
          </p:cNvCxnSpPr>
          <p:nvPr/>
        </p:nvCxnSpPr>
        <p:spPr>
          <a:xfrm>
            <a:off x="5959590" y="1156950"/>
            <a:ext cx="525825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110;p2"/>
          <p:cNvSpPr/>
          <p:nvPr/>
        </p:nvSpPr>
        <p:spPr>
          <a:xfrm>
            <a:off x="479662" y="1922867"/>
            <a:ext cx="563850" cy="563625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</a:t>
            </a:r>
            <a:endParaRPr sz="1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111;p2"/>
          <p:cNvSpPr/>
          <p:nvPr/>
        </p:nvSpPr>
        <p:spPr>
          <a:xfrm>
            <a:off x="493031" y="2975107"/>
            <a:ext cx="563850" cy="563625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</a:t>
            </a:r>
            <a:endParaRPr sz="1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Google Shape;112;p2"/>
          <p:cNvCxnSpPr>
            <a:stCxn id="44" idx="2"/>
            <a:endCxn id="31" idx="0"/>
          </p:cNvCxnSpPr>
          <p:nvPr/>
        </p:nvCxnSpPr>
        <p:spPr>
          <a:xfrm rot="5400000">
            <a:off x="5046770" y="2096138"/>
            <a:ext cx="374400" cy="3409200"/>
          </a:xfrm>
          <a:prstGeom prst="bentConnector3">
            <a:avLst>
              <a:gd name="adj1" fmla="val 50015"/>
            </a:avLst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" name="Google Shape;113;p2"/>
          <p:cNvSpPr/>
          <p:nvPr/>
        </p:nvSpPr>
        <p:spPr>
          <a:xfrm>
            <a:off x="6496445" y="2898038"/>
            <a:ext cx="884250" cy="7155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И.А.</a:t>
            </a:r>
            <a:endParaRPr sz="105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5" name="Google Shape;114;p2"/>
          <p:cNvCxnSpPr>
            <a:stCxn id="30" idx="3"/>
            <a:endCxn id="44" idx="1"/>
          </p:cNvCxnSpPr>
          <p:nvPr/>
        </p:nvCxnSpPr>
        <p:spPr>
          <a:xfrm>
            <a:off x="5959590" y="3255452"/>
            <a:ext cx="536850" cy="225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6" name="Google Shape;1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681" y="2852228"/>
            <a:ext cx="806438" cy="80643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16;p2"/>
          <p:cNvSpPr/>
          <p:nvPr/>
        </p:nvSpPr>
        <p:spPr>
          <a:xfrm>
            <a:off x="506362" y="4126880"/>
            <a:ext cx="563850" cy="563625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</a:t>
            </a:r>
            <a:endParaRPr sz="1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Google Shape;117;p2"/>
          <p:cNvSpPr/>
          <p:nvPr/>
        </p:nvSpPr>
        <p:spPr>
          <a:xfrm>
            <a:off x="6154031" y="4047338"/>
            <a:ext cx="1581975" cy="7155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Защита проектов</a:t>
            </a:r>
            <a:endParaRPr sz="105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9" name="Google Shape;118;p2"/>
          <p:cNvCxnSpPr>
            <a:stCxn id="31" idx="3"/>
            <a:endCxn id="48" idx="1"/>
          </p:cNvCxnSpPr>
          <p:nvPr/>
        </p:nvCxnSpPr>
        <p:spPr>
          <a:xfrm>
            <a:off x="5681025" y="4405088"/>
            <a:ext cx="472950" cy="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0" name="Google Shape;1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681" y="4005466"/>
            <a:ext cx="806438" cy="806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120;p2"/>
          <p:cNvCxnSpPr>
            <a:endCxn id="39" idx="1"/>
          </p:cNvCxnSpPr>
          <p:nvPr/>
        </p:nvCxnSpPr>
        <p:spPr>
          <a:xfrm>
            <a:off x="7369631" y="2204753"/>
            <a:ext cx="652050" cy="198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2" name="Google Shape;121;p2"/>
          <p:cNvCxnSpPr>
            <a:endCxn id="46" idx="1"/>
          </p:cNvCxnSpPr>
          <p:nvPr/>
        </p:nvCxnSpPr>
        <p:spPr>
          <a:xfrm>
            <a:off x="7369631" y="3255447"/>
            <a:ext cx="652050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" name="Google Shape;122;p2"/>
          <p:cNvCxnSpPr>
            <a:stCxn id="48" idx="3"/>
            <a:endCxn id="50" idx="1"/>
          </p:cNvCxnSpPr>
          <p:nvPr/>
        </p:nvCxnSpPr>
        <p:spPr>
          <a:xfrm>
            <a:off x="7736006" y="4405088"/>
            <a:ext cx="285750" cy="36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4" name="Google Shape;123;p2"/>
          <p:cNvCxnSpPr/>
          <p:nvPr/>
        </p:nvCxnSpPr>
        <p:spPr>
          <a:xfrm>
            <a:off x="7369631" y="1154060"/>
            <a:ext cx="652050" cy="198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" name="Подзаголовок 2"/>
          <p:cNvSpPr txBox="1">
            <a:spLocks/>
          </p:cNvSpPr>
          <p:nvPr/>
        </p:nvSpPr>
        <p:spPr>
          <a:xfrm>
            <a:off x="4205154" y="31944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25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23528" y="93506"/>
            <a:ext cx="7560840" cy="57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rgbClr val="000000"/>
              </a:buClr>
              <a:buSzPts val="3600"/>
            </a:pPr>
            <a:r>
              <a:rPr lang="ru-RU" sz="2800" b="1" dirty="0">
                <a:solidFill>
                  <a:srgbClr val="98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Структура программы</a:t>
            </a:r>
            <a:endParaRPr lang="ru-RU" sz="2800" dirty="0">
              <a:solidFill>
                <a:srgbClr val="98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99;p2"/>
          <p:cNvSpPr/>
          <p:nvPr/>
        </p:nvSpPr>
        <p:spPr>
          <a:xfrm>
            <a:off x="467544" y="1850482"/>
            <a:ext cx="1348201" cy="792088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Теория*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(видео, аудио, презентации)</a:t>
            </a:r>
            <a:endParaRPr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2" name="Google Shape;101;p2"/>
          <p:cNvSpPr/>
          <p:nvPr/>
        </p:nvSpPr>
        <p:spPr>
          <a:xfrm>
            <a:off x="133532" y="888493"/>
            <a:ext cx="2016224" cy="762441"/>
          </a:xfrm>
          <a:prstGeom prst="diamond">
            <a:avLst/>
          </a:prstGeom>
          <a:solidFill>
            <a:schemeClr val="bg1">
              <a:lumMod val="85000"/>
            </a:schemeClr>
          </a:solidFill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Входная верификация</a:t>
            </a:r>
            <a:endParaRPr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102;p2"/>
          <p:cNvSpPr/>
          <p:nvPr/>
        </p:nvSpPr>
        <p:spPr>
          <a:xfrm>
            <a:off x="7164288" y="1888776"/>
            <a:ext cx="1892362" cy="715500"/>
          </a:xfrm>
          <a:prstGeom prst="diamond">
            <a:avLst/>
          </a:prstGeom>
          <a:solidFill>
            <a:schemeClr val="bg1">
              <a:lumMod val="85000"/>
            </a:schemeClr>
          </a:solidFill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Итоговая аттестация</a:t>
            </a:r>
            <a:endParaRPr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Google Shape;10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7250" y="2826620"/>
            <a:ext cx="806438" cy="806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109;p2"/>
          <p:cNvCxnSpPr>
            <a:stCxn id="32" idx="2"/>
            <a:endCxn id="28" idx="0"/>
          </p:cNvCxnSpPr>
          <p:nvPr/>
        </p:nvCxnSpPr>
        <p:spPr>
          <a:xfrm>
            <a:off x="1141644" y="1650934"/>
            <a:ext cx="1" cy="199548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" name="Google Shape;99;p2"/>
          <p:cNvSpPr/>
          <p:nvPr/>
        </p:nvSpPr>
        <p:spPr>
          <a:xfrm>
            <a:off x="2123728" y="1850482"/>
            <a:ext cx="1388638" cy="792088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Практические задания*</a:t>
            </a:r>
          </a:p>
        </p:txBody>
      </p:sp>
      <p:sp>
        <p:nvSpPr>
          <p:cNvPr id="57" name="Google Shape;99;p2"/>
          <p:cNvSpPr/>
          <p:nvPr/>
        </p:nvSpPr>
        <p:spPr>
          <a:xfrm>
            <a:off x="3895563" y="1843626"/>
            <a:ext cx="1248600" cy="792088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Проектные задания*</a:t>
            </a:r>
          </a:p>
        </p:txBody>
      </p:sp>
      <p:sp>
        <p:nvSpPr>
          <p:cNvPr id="58" name="Google Shape;99;p2"/>
          <p:cNvSpPr/>
          <p:nvPr/>
        </p:nvSpPr>
        <p:spPr>
          <a:xfrm>
            <a:off x="5440074" y="1850482"/>
            <a:ext cx="1248600" cy="792088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Литература*</a:t>
            </a:r>
          </a:p>
        </p:txBody>
      </p:sp>
      <p:sp>
        <p:nvSpPr>
          <p:cNvPr id="59" name="Google Shape;99;p2"/>
          <p:cNvSpPr/>
          <p:nvPr/>
        </p:nvSpPr>
        <p:spPr>
          <a:xfrm>
            <a:off x="2123728" y="2984986"/>
            <a:ext cx="1388638" cy="7920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400" i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Доп. практические задания</a:t>
            </a:r>
            <a:endParaRPr lang="ru-RU" sz="1400" i="1" dirty="0">
              <a:solidFill>
                <a:srgbClr val="921A1D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0" name="Google Shape;99;p2"/>
          <p:cNvSpPr/>
          <p:nvPr/>
        </p:nvSpPr>
        <p:spPr>
          <a:xfrm>
            <a:off x="3895563" y="2996942"/>
            <a:ext cx="1248600" cy="7920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400" i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Доп. проектные задания</a:t>
            </a:r>
            <a:endParaRPr lang="ru-RU" sz="1400" i="1" dirty="0">
              <a:solidFill>
                <a:srgbClr val="921A1D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1" name="Google Shape;99;p2"/>
          <p:cNvSpPr/>
          <p:nvPr/>
        </p:nvSpPr>
        <p:spPr>
          <a:xfrm>
            <a:off x="5471943" y="3003798"/>
            <a:ext cx="1248600" cy="7920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1400" i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Доп. литература</a:t>
            </a:r>
            <a:endParaRPr lang="ru-RU" sz="1400" i="1" dirty="0">
              <a:solidFill>
                <a:srgbClr val="921A1D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63" name="Google Shape;109;p2"/>
          <p:cNvCxnSpPr>
            <a:stCxn id="28" idx="3"/>
            <a:endCxn id="55" idx="1"/>
          </p:cNvCxnSpPr>
          <p:nvPr/>
        </p:nvCxnSpPr>
        <p:spPr>
          <a:xfrm>
            <a:off x="1815745" y="2246526"/>
            <a:ext cx="307983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4" name="Google Shape;109;p2"/>
          <p:cNvCxnSpPr>
            <a:stCxn id="55" idx="3"/>
            <a:endCxn id="57" idx="1"/>
          </p:cNvCxnSpPr>
          <p:nvPr/>
        </p:nvCxnSpPr>
        <p:spPr>
          <a:xfrm flipV="1">
            <a:off x="3512366" y="2239670"/>
            <a:ext cx="383197" cy="6856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" name="Google Shape;109;p2"/>
          <p:cNvCxnSpPr>
            <a:stCxn id="57" idx="3"/>
            <a:endCxn id="58" idx="1"/>
          </p:cNvCxnSpPr>
          <p:nvPr/>
        </p:nvCxnSpPr>
        <p:spPr>
          <a:xfrm>
            <a:off x="5144163" y="2239670"/>
            <a:ext cx="295911" cy="6856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" name="Google Shape;109;p2"/>
          <p:cNvCxnSpPr>
            <a:stCxn id="58" idx="3"/>
            <a:endCxn id="33" idx="1"/>
          </p:cNvCxnSpPr>
          <p:nvPr/>
        </p:nvCxnSpPr>
        <p:spPr>
          <a:xfrm>
            <a:off x="6688674" y="2246526"/>
            <a:ext cx="475614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8" name="Google Shape;109;p2"/>
          <p:cNvCxnSpPr>
            <a:stCxn id="33" idx="2"/>
            <a:endCxn id="34" idx="0"/>
          </p:cNvCxnSpPr>
          <p:nvPr/>
        </p:nvCxnSpPr>
        <p:spPr>
          <a:xfrm>
            <a:off x="8110469" y="2604276"/>
            <a:ext cx="0" cy="222344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5" name="Солнце 84"/>
          <p:cNvSpPr/>
          <p:nvPr/>
        </p:nvSpPr>
        <p:spPr>
          <a:xfrm>
            <a:off x="3264473" y="2794933"/>
            <a:ext cx="432048" cy="432048"/>
          </a:xfrm>
          <a:prstGeom prst="sun">
            <a:avLst/>
          </a:prstGeom>
          <a:solidFill>
            <a:srgbClr val="FFC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олнце 85"/>
          <p:cNvSpPr/>
          <p:nvPr/>
        </p:nvSpPr>
        <p:spPr>
          <a:xfrm>
            <a:off x="4869658" y="2787774"/>
            <a:ext cx="432048" cy="432048"/>
          </a:xfrm>
          <a:prstGeom prst="sun">
            <a:avLst/>
          </a:prstGeom>
          <a:solidFill>
            <a:srgbClr val="FFC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олнце 86"/>
          <p:cNvSpPr/>
          <p:nvPr/>
        </p:nvSpPr>
        <p:spPr>
          <a:xfrm>
            <a:off x="6494433" y="2788995"/>
            <a:ext cx="432048" cy="432048"/>
          </a:xfrm>
          <a:prstGeom prst="sun">
            <a:avLst/>
          </a:prstGeom>
          <a:solidFill>
            <a:srgbClr val="FFC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Google Shape;102;p2"/>
          <p:cNvSpPr/>
          <p:nvPr/>
        </p:nvSpPr>
        <p:spPr>
          <a:xfrm>
            <a:off x="3491880" y="4242957"/>
            <a:ext cx="2055967" cy="715500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9308A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Отбор на Программу 4</a:t>
            </a:r>
            <a:endParaRPr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3" name="Соединительная линия уступом 92"/>
          <p:cNvCxnSpPr>
            <a:stCxn id="61" idx="2"/>
            <a:endCxn id="92" idx="0"/>
          </p:cNvCxnSpPr>
          <p:nvPr/>
        </p:nvCxnSpPr>
        <p:spPr>
          <a:xfrm rot="5400000">
            <a:off x="5084519" y="3231232"/>
            <a:ext cx="447071" cy="15763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Соединительная линия уступом 95"/>
          <p:cNvCxnSpPr>
            <a:stCxn id="60" idx="2"/>
            <a:endCxn id="92" idx="0"/>
          </p:cNvCxnSpPr>
          <p:nvPr/>
        </p:nvCxnSpPr>
        <p:spPr>
          <a:xfrm rot="16200000" flipH="1">
            <a:off x="4292900" y="4015992"/>
            <a:ext cx="45392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>
            <a:stCxn id="59" idx="2"/>
            <a:endCxn id="92" idx="0"/>
          </p:cNvCxnSpPr>
          <p:nvPr/>
        </p:nvCxnSpPr>
        <p:spPr>
          <a:xfrm rot="16200000" flipH="1">
            <a:off x="3436014" y="3159106"/>
            <a:ext cx="465883" cy="17018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Соединительная линия уступом 101"/>
          <p:cNvCxnSpPr>
            <a:stCxn id="34" idx="2"/>
            <a:endCxn id="92" idx="0"/>
          </p:cNvCxnSpPr>
          <p:nvPr/>
        </p:nvCxnSpPr>
        <p:spPr>
          <a:xfrm rot="5400000">
            <a:off x="6010218" y="2142705"/>
            <a:ext cx="609899" cy="3590605"/>
          </a:xfrm>
          <a:prstGeom prst="bentConnector3">
            <a:avLst>
              <a:gd name="adj1" fmla="val 6327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дзаголовок 2"/>
          <p:cNvSpPr txBox="1">
            <a:spLocks/>
          </p:cNvSpPr>
          <p:nvPr/>
        </p:nvSpPr>
        <p:spPr>
          <a:xfrm>
            <a:off x="4309929" y="158538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2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23528" y="123478"/>
            <a:ext cx="727280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921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роектная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1A1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работа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921A1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B3A23-EBA9-724F-9706-D942FFC4FE6B}"/>
              </a:ext>
            </a:extLst>
          </p:cNvPr>
          <p:cNvSpPr txBox="1"/>
          <p:nvPr/>
        </p:nvSpPr>
        <p:spPr>
          <a:xfrm>
            <a:off x="4355366" y="2899267"/>
            <a:ext cx="43668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Проектная работа состоит из: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основных заданий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обсуждений хода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перекрестной проверки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заданий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дополнительных заданий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01BD80-A381-7D4A-A15A-F74587692875}"/>
              </a:ext>
            </a:extLst>
          </p:cNvPr>
          <p:cNvSpPr txBox="1"/>
          <p:nvPr/>
        </p:nvSpPr>
        <p:spPr>
          <a:xfrm>
            <a:off x="327990" y="8435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Продукты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289496-8E90-A54A-9250-90436B0004EE}"/>
              </a:ext>
            </a:extLst>
          </p:cNvPr>
          <p:cNvSpPr/>
          <p:nvPr/>
        </p:nvSpPr>
        <p:spPr>
          <a:xfrm>
            <a:off x="395536" y="1356906"/>
            <a:ext cx="3643605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CF72768-0DB0-CA4E-AE62-A0828710655C}"/>
              </a:ext>
            </a:extLst>
          </p:cNvPr>
          <p:cNvCxnSpPr/>
          <p:nvPr/>
        </p:nvCxnSpPr>
        <p:spPr>
          <a:xfrm>
            <a:off x="395535" y="2211710"/>
            <a:ext cx="3643605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8B94BCE-6ABD-FE49-9522-3003B208E3C8}"/>
              </a:ext>
            </a:extLst>
          </p:cNvPr>
          <p:cNvCxnSpPr/>
          <p:nvPr/>
        </p:nvCxnSpPr>
        <p:spPr>
          <a:xfrm>
            <a:off x="395534" y="3075806"/>
            <a:ext cx="3643605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272ADE3-96BE-9F4D-ACE8-4780A2C2842A}"/>
              </a:ext>
            </a:extLst>
          </p:cNvPr>
          <p:cNvCxnSpPr/>
          <p:nvPr/>
        </p:nvCxnSpPr>
        <p:spPr>
          <a:xfrm>
            <a:off x="395533" y="3939902"/>
            <a:ext cx="3643605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A90C95-6D5F-EF43-82C5-E2B5C29D7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4356"/>
            <a:ext cx="559988" cy="5599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B1556B-96A4-4148-B4B0-1FD03C216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82464"/>
            <a:ext cx="559988" cy="5599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F3AA66-D65B-2F4F-BF74-7B23F859B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82547"/>
            <a:ext cx="559988" cy="5599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6CF28F-DBF8-BC4D-8CC1-0A86CB4DC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96602"/>
            <a:ext cx="559988" cy="559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26F75B-D9DD-B94E-8FE6-8B609EE9F069}"/>
              </a:ext>
            </a:extLst>
          </p:cNvPr>
          <p:cNvSpPr txBox="1"/>
          <p:nvPr/>
        </p:nvSpPr>
        <p:spPr>
          <a:xfrm>
            <a:off x="1231987" y="1493525"/>
            <a:ext cx="2691941" cy="7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Инфраструктурная и технологическая карта ЦТ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16BFB2B-9126-A340-A8A0-91D3289E03E2}"/>
              </a:ext>
            </a:extLst>
          </p:cNvPr>
          <p:cNvCxnSpPr>
            <a:cxnSpLocks/>
          </p:cNvCxnSpPr>
          <p:nvPr/>
        </p:nvCxnSpPr>
        <p:spPr>
          <a:xfrm flipV="1">
            <a:off x="3707905" y="1274237"/>
            <a:ext cx="1435643" cy="437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71A8925-A79E-A448-8658-9901D965F4BC}"/>
              </a:ext>
            </a:extLst>
          </p:cNvPr>
          <p:cNvCxnSpPr>
            <a:cxnSpLocks/>
          </p:cNvCxnSpPr>
          <p:nvPr/>
        </p:nvCxnSpPr>
        <p:spPr>
          <a:xfrm flipV="1">
            <a:off x="3687140" y="1722933"/>
            <a:ext cx="154012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723730D-FB16-514A-8240-5C3992077750}"/>
              </a:ext>
            </a:extLst>
          </p:cNvPr>
          <p:cNvCxnSpPr>
            <a:cxnSpLocks/>
          </p:cNvCxnSpPr>
          <p:nvPr/>
        </p:nvCxnSpPr>
        <p:spPr>
          <a:xfrm>
            <a:off x="3707905" y="1760932"/>
            <a:ext cx="1519359" cy="407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799A51-5E32-174C-9114-3F0FD54E9F4B}"/>
              </a:ext>
            </a:extLst>
          </p:cNvPr>
          <p:cNvSpPr txBox="1"/>
          <p:nvPr/>
        </p:nvSpPr>
        <p:spPr>
          <a:xfrm>
            <a:off x="5244111" y="1090444"/>
            <a:ext cx="2423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Анализ своей ситуации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082BD2-1F26-6046-A15A-784C072871C6}"/>
              </a:ext>
            </a:extLst>
          </p:cNvPr>
          <p:cNvSpPr txBox="1"/>
          <p:nvPr/>
        </p:nvSpPr>
        <p:spPr>
          <a:xfrm>
            <a:off x="5259271" y="1553656"/>
            <a:ext cx="20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Шаги по изменению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977625-E7E6-374A-A21E-F4213A89F93D}"/>
              </a:ext>
            </a:extLst>
          </p:cNvPr>
          <p:cNvSpPr txBox="1"/>
          <p:nvPr/>
        </p:nvSpPr>
        <p:spPr>
          <a:xfrm>
            <a:off x="5252043" y="2014344"/>
            <a:ext cx="2239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Сравнение с другими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CD94C0-95C4-244F-915D-CB17009397FE}"/>
              </a:ext>
            </a:extLst>
          </p:cNvPr>
          <p:cNvSpPr txBox="1"/>
          <p:nvPr/>
        </p:nvSpPr>
        <p:spPr>
          <a:xfrm>
            <a:off x="1243556" y="2316277"/>
            <a:ext cx="2680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Методическая карта ЦТ</a:t>
            </a:r>
          </a:p>
        </p:txBody>
      </p:sp>
      <p:sp>
        <p:nvSpPr>
          <p:cNvPr id="29" name="Закрывающая квадратная скобка 33">
            <a:extLst>
              <a:ext uri="{FF2B5EF4-FFF2-40B4-BE49-F238E27FC236}">
                <a16:creationId xmlns:a16="http://schemas.microsoft.com/office/drawing/2014/main" id="{96163B54-82D7-6C48-AE11-3D540FB6B1B0}"/>
              </a:ext>
            </a:extLst>
          </p:cNvPr>
          <p:cNvSpPr/>
          <p:nvPr/>
        </p:nvSpPr>
        <p:spPr>
          <a:xfrm>
            <a:off x="7294563" y="1002384"/>
            <a:ext cx="532858" cy="141770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A2C9F-6588-AB40-A229-73DE7FE6BF05}"/>
              </a:ext>
            </a:extLst>
          </p:cNvPr>
          <p:cNvSpPr txBox="1"/>
          <p:nvPr/>
        </p:nvSpPr>
        <p:spPr>
          <a:xfrm>
            <a:off x="7959868" y="1259721"/>
            <a:ext cx="1294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каждого продукта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100054-A22E-6C41-80D7-15365D114869}"/>
              </a:ext>
            </a:extLst>
          </p:cNvPr>
          <p:cNvSpPr txBox="1"/>
          <p:nvPr/>
        </p:nvSpPr>
        <p:spPr>
          <a:xfrm>
            <a:off x="1243556" y="3209505"/>
            <a:ext cx="226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Замысел развития школы + готовность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2AD253-4AAC-BE4B-9433-75FDB931FE5F}"/>
              </a:ext>
            </a:extLst>
          </p:cNvPr>
          <p:cNvSpPr txBox="1"/>
          <p:nvPr/>
        </p:nvSpPr>
        <p:spPr>
          <a:xfrm>
            <a:off x="1249907" y="4084208"/>
            <a:ext cx="226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Стратегия и проект ЦТ школы</a:t>
            </a: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4309929" y="131754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25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95536" y="123478"/>
            <a:ext cx="6264696" cy="641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ru-RU" sz="2400" b="1" dirty="0">
                <a:solidFill>
                  <a:srgbClr val="98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График реализации программ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51" t="19673" r="22595" b="4728"/>
          <a:stretch/>
        </p:blipFill>
        <p:spPr>
          <a:xfrm>
            <a:off x="1588559" y="765254"/>
            <a:ext cx="5966882" cy="4348744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309929" y="223766"/>
            <a:ext cx="4767768" cy="44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DT.ranepa.ru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57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4" name="Google Shape;1604;g5eb14f9496_0_1459"/>
          <p:cNvCxnSpPr/>
          <p:nvPr/>
        </p:nvCxnSpPr>
        <p:spPr>
          <a:xfrm rot="10800000">
            <a:off x="-4915" y="3302205"/>
            <a:ext cx="3129300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5" name="Google Shape;1605;g5eb14f9496_0_1459"/>
          <p:cNvCxnSpPr/>
          <p:nvPr/>
        </p:nvCxnSpPr>
        <p:spPr>
          <a:xfrm rot="10800000">
            <a:off x="6234790" y="2954869"/>
            <a:ext cx="2882475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6" name="Google Shape;1606;g5eb14f9496_0_1459"/>
          <p:cNvSpPr txBox="1"/>
          <p:nvPr/>
        </p:nvSpPr>
        <p:spPr>
          <a:xfrm>
            <a:off x="113156" y="1252500"/>
            <a:ext cx="5560650" cy="2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15000"/>
              </a:lnSpc>
              <a:buSzPts val="4400"/>
            </a:pPr>
            <a:r>
              <a:rPr lang="ru-RU" sz="33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«</a:t>
            </a:r>
            <a:r>
              <a:rPr lang="ru-RU" sz="33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Вы не обязаны меняться.</a:t>
            </a:r>
            <a:endParaRPr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algn="ctr">
              <a:lnSpc>
                <a:spcPct val="115000"/>
              </a:lnSpc>
              <a:buSzPts val="4400"/>
            </a:pPr>
            <a:r>
              <a:rPr lang="ru-RU" sz="3300" b="1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Выживание – дело добровольное</a:t>
            </a:r>
            <a:r>
              <a:rPr lang="ru-RU" sz="33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07" name="Google Shape;1607;g5eb14f9496_0_1459" descr="ÐÐ°ÑÑÐ¸Ð½ÐºÐ¸ Ð¿Ð¾ Ð·Ð°Ð¿ÑÐ¾ÑÑ Ð´ÐµÐ¼Ð¸Ð½Ð³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28095">
            <a:off x="5744965" y="1013639"/>
            <a:ext cx="2964248" cy="379648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411"/>
              </a:srgbClr>
            </a:outerShdw>
          </a:effectLst>
        </p:spPr>
      </p:pic>
      <p:sp>
        <p:nvSpPr>
          <p:cNvPr id="1608" name="Google Shape;1608;g5eb14f9496_0_1459"/>
          <p:cNvSpPr/>
          <p:nvPr/>
        </p:nvSpPr>
        <p:spPr>
          <a:xfrm>
            <a:off x="1980561" y="3731523"/>
            <a:ext cx="206325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800"/>
            </a:pPr>
            <a:r>
              <a:rPr lang="ru-RU" sz="2100" dirty="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Эдвард </a:t>
            </a:r>
            <a:r>
              <a:rPr lang="ru-RU" sz="2100" dirty="0" err="1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Деминг</a:t>
            </a:r>
            <a:endParaRPr sz="21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09" name="Google Shape;1609;g5eb14f9496_0_14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42" y="2976223"/>
            <a:ext cx="3804559" cy="2140064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29" y="2973161"/>
            <a:ext cx="3810000" cy="214312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5" y="752984"/>
            <a:ext cx="3810000" cy="214312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Google Shape;149;p2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8105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26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Проекты развития школ</a:t>
            </a:r>
            <a:endParaRPr sz="2600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1" name="Google Shape;150;p28"/>
          <p:cNvCxnSpPr/>
          <p:nvPr/>
        </p:nvCxnSpPr>
        <p:spPr>
          <a:xfrm>
            <a:off x="101837" y="655250"/>
            <a:ext cx="8982292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10" y="752984"/>
            <a:ext cx="1755620" cy="987536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968" y="752984"/>
            <a:ext cx="1763805" cy="99214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041" y="1877377"/>
            <a:ext cx="1789740" cy="100672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9330" y="1886348"/>
            <a:ext cx="1773792" cy="99775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1058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4" name="Google Shape;1354;g5eb14f9496_0_1009"/>
          <p:cNvCxnSpPr/>
          <p:nvPr/>
        </p:nvCxnSpPr>
        <p:spPr>
          <a:xfrm>
            <a:off x="0" y="735546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55" name="Google Shape;1355;g5eb14f9496_0_1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1229" y="1303783"/>
            <a:ext cx="1851489" cy="1190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g5eb14f9496_0_1009"/>
          <p:cNvSpPr txBox="1"/>
          <p:nvPr/>
        </p:nvSpPr>
        <p:spPr>
          <a:xfrm>
            <a:off x="180716" y="871859"/>
            <a:ext cx="1974150" cy="2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>
              <a:buSzPts val="1969"/>
            </a:pPr>
            <a:r>
              <a:rPr lang="ru-RU" sz="1477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Прототип устройства</a:t>
            </a:r>
            <a:endParaRPr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7" name="Google Shape;1357;g5eb14f9496_0_10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190" y="1387488"/>
            <a:ext cx="1390797" cy="93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5eb14f9496_0_10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8380" y="1268494"/>
            <a:ext cx="1986897" cy="117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g5eb14f9496_0_1009"/>
          <p:cNvSpPr txBox="1"/>
          <p:nvPr/>
        </p:nvSpPr>
        <p:spPr>
          <a:xfrm>
            <a:off x="2507524" y="860680"/>
            <a:ext cx="2133900" cy="2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>
              <a:buSzPts val="1969"/>
            </a:pPr>
            <a:r>
              <a:rPr lang="ru-RU" sz="1477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Подключение к облаку</a:t>
            </a:r>
            <a:endParaRPr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0" name="Google Shape;1360;g5eb14f9496_0_1009"/>
          <p:cNvSpPr txBox="1"/>
          <p:nvPr/>
        </p:nvSpPr>
        <p:spPr>
          <a:xfrm>
            <a:off x="4722780" y="860680"/>
            <a:ext cx="2142450" cy="2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>
              <a:buSzPts val="1969"/>
            </a:pPr>
            <a:r>
              <a:rPr lang="ru-RU" sz="1477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Удаленное управление</a:t>
            </a:r>
            <a:endParaRPr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61" name="Google Shape;1361;g5eb14f9496_0_1009"/>
          <p:cNvCxnSpPr/>
          <p:nvPr/>
        </p:nvCxnSpPr>
        <p:spPr>
          <a:xfrm>
            <a:off x="1749908" y="1844185"/>
            <a:ext cx="650475" cy="11925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362" name="Google Shape;1362;g5eb14f9496_0_1009"/>
          <p:cNvCxnSpPr/>
          <p:nvPr/>
        </p:nvCxnSpPr>
        <p:spPr>
          <a:xfrm>
            <a:off x="4083046" y="1839110"/>
            <a:ext cx="683325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400000"/>
            <a:headEnd type="none" w="sm" len="sm"/>
            <a:tailEnd type="triangle" w="med" len="med"/>
          </a:ln>
        </p:spPr>
      </p:cxnSp>
      <p:pic>
        <p:nvPicPr>
          <p:cNvPr id="1363" name="Google Shape;1363;g5eb14f9496_0_10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2031" y="847730"/>
            <a:ext cx="1278467" cy="3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g5eb14f9496_0_10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191" y="2609090"/>
            <a:ext cx="4352924" cy="247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g5eb14f9496_0_10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20788" y="2611552"/>
            <a:ext cx="3300476" cy="2475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g5eb14f9496_0_1009"/>
          <p:cNvSpPr/>
          <p:nvPr/>
        </p:nvSpPr>
        <p:spPr>
          <a:xfrm>
            <a:off x="6922345" y="1281492"/>
            <a:ext cx="2505150" cy="101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r>
              <a:rPr lang="ru-RU" sz="1800" u="sng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9"/>
              </a:rPr>
              <a:t>app.greenpl.ru</a:t>
            </a:r>
            <a:endParaRPr sz="1800">
              <a:solidFill>
                <a:schemeClr val="dk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>
              <a:spcBef>
                <a:spcPts val="450"/>
              </a:spcBef>
              <a:buSzPts val="2400"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r193123@mvrht.net</a:t>
            </a:r>
            <a:endParaRPr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SzPts val="2400"/>
            </a:pPr>
            <a:r>
              <a:rPr lang="ru-RU" sz="1800">
                <a:solidFill>
                  <a:schemeClr val="dk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123456</a:t>
            </a:r>
            <a:endParaRPr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7" name="Google Shape;1367;g5eb14f9496_0_1009"/>
          <p:cNvSpPr/>
          <p:nvPr/>
        </p:nvSpPr>
        <p:spPr>
          <a:xfrm>
            <a:off x="-4342" y="-18736"/>
            <a:ext cx="9144000" cy="7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4400"/>
            </a:pPr>
            <a:r>
              <a:rPr lang="ru-RU" sz="2600" b="1" dirty="0" smtClean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Примеры: </a:t>
            </a:r>
            <a:r>
              <a:rPr lang="ru-RU" sz="2600" dirty="0" smtClean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Интернет-вещей </a:t>
            </a:r>
            <a:r>
              <a:rPr lang="ru-RU" sz="2600" dirty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в образовании</a:t>
            </a:r>
            <a:endParaRPr sz="2600" dirty="0">
              <a:solidFill>
                <a:schemeClr val="dk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68" name="Google Shape;1368;g5eb14f9496_0_10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oogle Shape;559;p102"/>
          <p:cNvCxnSpPr/>
          <p:nvPr/>
        </p:nvCxnSpPr>
        <p:spPr>
          <a:xfrm>
            <a:off x="33625" y="683550"/>
            <a:ext cx="9099300" cy="0"/>
          </a:xfrm>
          <a:prstGeom prst="straightConnector1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2482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g5eb14f9496_0_968" descr="Картинки по запросу иппи ра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108" y="1255500"/>
            <a:ext cx="2637248" cy="137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g5eb14f9496_0_968"/>
          <p:cNvSpPr txBox="1"/>
          <p:nvPr/>
        </p:nvSpPr>
        <p:spPr>
          <a:xfrm>
            <a:off x="2243251" y="1255500"/>
            <a:ext cx="4887225" cy="7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algn="ctr">
              <a:buSzPts val="4219"/>
            </a:pPr>
            <a:endParaRPr sz="3164">
              <a:solidFill>
                <a:srgbClr val="7030A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33" name="Google Shape;1333;g5eb14f9496_0_968"/>
          <p:cNvSpPr txBox="1">
            <a:spLocks noGrp="1"/>
          </p:cNvSpPr>
          <p:nvPr>
            <p:ph type="body" idx="1"/>
          </p:nvPr>
        </p:nvSpPr>
        <p:spPr>
          <a:xfrm>
            <a:off x="425219" y="3271237"/>
            <a:ext cx="8422650" cy="128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ru-RU" sz="210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Распределенные вычисления для школьников дома и в школе</a:t>
            </a:r>
            <a:endParaRPr sz="2100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171450" indent="-171450">
              <a:buClr>
                <a:srgbClr val="000000"/>
              </a:buClr>
              <a:buSzPts val="2800"/>
            </a:pPr>
            <a:r>
              <a:rPr lang="ru-RU" sz="2100" dirty="0" err="1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Грид</a:t>
            </a:r>
            <a:r>
              <a:rPr lang="ru-RU" sz="210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-системы на персональных компьютерах и смартфонах</a:t>
            </a:r>
            <a:endParaRPr sz="2100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171450" indent="-171450">
              <a:buClr>
                <a:srgbClr val="000000"/>
              </a:buClr>
              <a:buSzPts val="2800"/>
            </a:pPr>
            <a:r>
              <a:rPr lang="ru-RU" sz="210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Реальные исследовательские задачи и BOINC-среда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4" name="Google Shape;1334;g5eb14f9496_0_9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499" y="1298262"/>
            <a:ext cx="3040058" cy="1353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g5eb14f9496_0_968"/>
          <p:cNvSpPr/>
          <p:nvPr/>
        </p:nvSpPr>
        <p:spPr>
          <a:xfrm>
            <a:off x="-4342" y="-18736"/>
            <a:ext cx="9144000" cy="7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4800"/>
            </a:pPr>
            <a:r>
              <a:rPr lang="ru-RU" sz="2600" b="1" dirty="0" smtClean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Примеры: </a:t>
            </a:r>
            <a:r>
              <a:rPr lang="ru-RU" sz="2600" dirty="0" smtClean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GRID </a:t>
            </a:r>
            <a:r>
              <a:rPr lang="ru-RU" sz="2600" dirty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@ </a:t>
            </a:r>
            <a:r>
              <a:rPr lang="ru-RU" sz="2600" dirty="0" err="1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school</a:t>
            </a:r>
            <a:r>
              <a:rPr lang="ru-RU" sz="2600" dirty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 &amp; </a:t>
            </a:r>
            <a:r>
              <a:rPr lang="ru-RU" sz="2600" dirty="0" err="1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home</a:t>
            </a:r>
            <a:endParaRPr sz="2600" dirty="0">
              <a:solidFill>
                <a:schemeClr val="dk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337" name="Google Shape;1337;g5eb14f9496_0_9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oogle Shape;559;p102"/>
          <p:cNvCxnSpPr/>
          <p:nvPr/>
        </p:nvCxnSpPr>
        <p:spPr>
          <a:xfrm>
            <a:off x="33625" y="683550"/>
            <a:ext cx="9099300" cy="0"/>
          </a:xfrm>
          <a:prstGeom prst="straightConnector1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0963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4929" r="50576" b="4122"/>
          <a:stretch/>
        </p:blipFill>
        <p:spPr>
          <a:xfrm rot="16200000">
            <a:off x="701462" y="1964966"/>
            <a:ext cx="2477075" cy="3879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7450"/>
          <a:stretch/>
        </p:blipFill>
        <p:spPr>
          <a:xfrm>
            <a:off x="7171" y="134528"/>
            <a:ext cx="3894596" cy="2666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1" r="10606"/>
          <a:stretch/>
        </p:blipFill>
        <p:spPr>
          <a:xfrm>
            <a:off x="3917084" y="158"/>
            <a:ext cx="5226917" cy="514334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853F210-3191-4448-857F-01F5929D80CA}"/>
              </a:ext>
            </a:extLst>
          </p:cNvPr>
          <p:cNvCxnSpPr>
            <a:cxnSpLocks/>
          </p:cNvCxnSpPr>
          <p:nvPr/>
        </p:nvCxnSpPr>
        <p:spPr>
          <a:xfrm flipV="1">
            <a:off x="3879995" y="623248"/>
            <a:ext cx="0" cy="4520252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5540939-2E67-8242-8A1E-6B46771BFA30}"/>
              </a:ext>
            </a:extLst>
          </p:cNvPr>
          <p:cNvCxnSpPr>
            <a:cxnSpLocks/>
          </p:cNvCxnSpPr>
          <p:nvPr/>
        </p:nvCxnSpPr>
        <p:spPr>
          <a:xfrm flipH="1">
            <a:off x="-24992" y="2800796"/>
            <a:ext cx="3948512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7561B6-EB6D-4943-91D4-47197F4D33C8}"/>
              </a:ext>
            </a:extLst>
          </p:cNvPr>
          <p:cNvSpPr txBox="1"/>
          <p:nvPr/>
        </p:nvSpPr>
        <p:spPr>
          <a:xfrm>
            <a:off x="1" y="-14341"/>
            <a:ext cx="9143999" cy="4293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ru-RU" sz="2600" dirty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Light"/>
              </a:rPr>
              <a:t>Реальные 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2466099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g5eb14f9496_0_1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495" y="2552496"/>
            <a:ext cx="3886505" cy="259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g5eb14f9496_0_12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2552496"/>
            <a:ext cx="3514189" cy="259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g5eb14f9496_0_1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3205" y="209850"/>
            <a:ext cx="3587795" cy="255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g5eb14f9496_0_12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1" y="209850"/>
            <a:ext cx="3485927" cy="2552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g5eb14f9496_0_1230"/>
          <p:cNvSpPr/>
          <p:nvPr/>
        </p:nvSpPr>
        <p:spPr>
          <a:xfrm>
            <a:off x="33338" y="0"/>
            <a:ext cx="9056234" cy="458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SzPts val="3375"/>
            </a:pPr>
            <a:r>
              <a:rPr lang="ru-RU" sz="2600" b="1" dirty="0">
                <a:solidFill>
                  <a:schemeClr val="dk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Helvetica Neue"/>
              </a:rPr>
              <a:t>Фабрика идеи и инноваций</a:t>
            </a:r>
            <a:endParaRPr sz="2600" b="1" dirty="0">
              <a:solidFill>
                <a:schemeClr val="dk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23" name="Google Shape;1423;g5eb14f9496_0_12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ru-RU">
                <a:latin typeface="+mn-lt"/>
              </a:rPr>
              <a:pPr>
                <a:buSzPts val="1200"/>
              </a:pPr>
              <a:t>29</a:t>
            </a:fld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57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Модель цифровой </a:t>
            </a:r>
            <a:r>
              <a:rPr lang="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трансформации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7" name="Google Shape;277;p44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8" name="Google Shape;278;p44"/>
          <p:cNvSpPr txBox="1"/>
          <p:nvPr/>
        </p:nvSpPr>
        <p:spPr>
          <a:xfrm>
            <a:off x="5457750" y="1872775"/>
            <a:ext cx="3619500" cy="18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трансформация:</a:t>
            </a:r>
            <a:endParaRPr sz="18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Arial" panose="020B0604020202020204" pitchFamily="34" charset="0"/>
                <a:cs typeface="Arial" panose="020B0604020202020204" pitchFamily="34" charset="0"/>
              </a:rPr>
              <a:t>принципиальное переосмысление деятельности, предоставленное уникальными возможностями цифровых технологий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Google Shape;279;p44"/>
          <p:cNvSpPr/>
          <p:nvPr/>
        </p:nvSpPr>
        <p:spPr>
          <a:xfrm rot="-1279868">
            <a:off x="1243385" y="1730554"/>
            <a:ext cx="1181006" cy="323297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280;p44"/>
          <p:cNvSpPr/>
          <p:nvPr/>
        </p:nvSpPr>
        <p:spPr>
          <a:xfrm rot="-1278444">
            <a:off x="368758" y="2410176"/>
            <a:ext cx="1783299" cy="323297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Arial" panose="020B0604020202020204" pitchFamily="34" charset="0"/>
                <a:cs typeface="Arial" panose="020B0604020202020204" pitchFamily="34" charset="0"/>
              </a:rPr>
              <a:t>Концепты и схемы</a:t>
            </a: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1" name="Google Shape;281;p44"/>
          <p:cNvCxnSpPr/>
          <p:nvPr/>
        </p:nvCxnSpPr>
        <p:spPr>
          <a:xfrm>
            <a:off x="2572784" y="963748"/>
            <a:ext cx="0" cy="245370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282;p44"/>
          <p:cNvCxnSpPr/>
          <p:nvPr/>
        </p:nvCxnSpPr>
        <p:spPr>
          <a:xfrm flipH="1">
            <a:off x="146990" y="3260965"/>
            <a:ext cx="2296500" cy="84090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44"/>
          <p:cNvCxnSpPr/>
          <p:nvPr/>
        </p:nvCxnSpPr>
        <p:spPr>
          <a:xfrm>
            <a:off x="2622676" y="3213268"/>
            <a:ext cx="2655900" cy="88860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44"/>
          <p:cNvSpPr txBox="1"/>
          <p:nvPr/>
        </p:nvSpPr>
        <p:spPr>
          <a:xfrm rot="-1088979">
            <a:off x="314559" y="1182684"/>
            <a:ext cx="1752809" cy="52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Универсальные принципы и схемы</a:t>
            </a:r>
            <a:endParaRPr sz="12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5" name="Google Shape;285;p44"/>
          <p:cNvSpPr/>
          <p:nvPr/>
        </p:nvSpPr>
        <p:spPr>
          <a:xfrm rot="900000" flipH="1">
            <a:off x="3409619" y="2744781"/>
            <a:ext cx="1397356" cy="328629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9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44"/>
          <p:cNvSpPr txBox="1"/>
          <p:nvPr/>
        </p:nvSpPr>
        <p:spPr>
          <a:xfrm rot="-296">
            <a:off x="979725" y="3893369"/>
            <a:ext cx="34875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Трансформируемая деятельность</a:t>
            </a:r>
            <a:r>
              <a:rPr lang="ru" sz="1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(образование)</a:t>
            </a:r>
            <a:endParaRPr sz="10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8" name="Google Shape;288;p44"/>
          <p:cNvSpPr/>
          <p:nvPr/>
        </p:nvSpPr>
        <p:spPr>
          <a:xfrm>
            <a:off x="3211712" y="3191391"/>
            <a:ext cx="855319" cy="723704"/>
          </a:xfrm>
          <a:custGeom>
            <a:avLst/>
            <a:gdLst/>
            <a:ahLst/>
            <a:cxnLst/>
            <a:rect l="l" t="t" r="r" b="b"/>
            <a:pathLst>
              <a:path w="20915" h="38501" extrusionOk="0">
                <a:moveTo>
                  <a:pt x="20915" y="0"/>
                </a:moveTo>
                <a:cubicBezTo>
                  <a:pt x="17787" y="1684"/>
                  <a:pt x="5595" y="3689"/>
                  <a:pt x="2146" y="10106"/>
                </a:cubicBezTo>
                <a:cubicBezTo>
                  <a:pt x="-1303" y="16523"/>
                  <a:pt x="542" y="33769"/>
                  <a:pt x="221" y="3850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</p:spPr>
      </p:sp>
      <p:sp>
        <p:nvSpPr>
          <p:cNvPr id="289" name="Google Shape;289;p44"/>
          <p:cNvSpPr/>
          <p:nvPr/>
        </p:nvSpPr>
        <p:spPr>
          <a:xfrm flipH="1">
            <a:off x="1080871" y="3170786"/>
            <a:ext cx="999946" cy="722432"/>
          </a:xfrm>
          <a:custGeom>
            <a:avLst/>
            <a:gdLst/>
            <a:ahLst/>
            <a:cxnLst/>
            <a:rect l="l" t="t" r="r" b="b"/>
            <a:pathLst>
              <a:path w="20915" h="38501" extrusionOk="0">
                <a:moveTo>
                  <a:pt x="20915" y="0"/>
                </a:moveTo>
                <a:cubicBezTo>
                  <a:pt x="17787" y="1684"/>
                  <a:pt x="5595" y="3689"/>
                  <a:pt x="2146" y="10106"/>
                </a:cubicBezTo>
                <a:cubicBezTo>
                  <a:pt x="-1303" y="16523"/>
                  <a:pt x="542" y="33769"/>
                  <a:pt x="221" y="3850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</p:spPr>
      </p:sp>
      <p:sp>
        <p:nvSpPr>
          <p:cNvPr id="290" name="Google Shape;290;p44"/>
          <p:cNvSpPr txBox="1"/>
          <p:nvPr/>
        </p:nvSpPr>
        <p:spPr>
          <a:xfrm>
            <a:off x="1702868" y="2804027"/>
            <a:ext cx="1727529" cy="73533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Процесс </a:t>
            </a:r>
            <a:br>
              <a:rPr lang="ru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Цифровой Трансформации</a:t>
            </a:r>
            <a:endParaRPr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1" name="Google Shape;291;p44"/>
          <p:cNvSpPr txBox="1"/>
          <p:nvPr/>
        </p:nvSpPr>
        <p:spPr>
          <a:xfrm rot="1227022">
            <a:off x="2964195" y="1399652"/>
            <a:ext cx="2017769" cy="52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Цифровые технологии и их возможности</a:t>
            </a:r>
            <a:endParaRPr sz="12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2" name="Google Shape;292;p44"/>
          <p:cNvSpPr/>
          <p:nvPr/>
        </p:nvSpPr>
        <p:spPr>
          <a:xfrm rot="-1278946">
            <a:off x="200158" y="2028879"/>
            <a:ext cx="1091036" cy="323297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Google Shape;293;p44"/>
          <p:cNvSpPr/>
          <p:nvPr/>
        </p:nvSpPr>
        <p:spPr>
          <a:xfrm rot="-9565642" flipH="1">
            <a:off x="2756089" y="1907576"/>
            <a:ext cx="1091081" cy="375913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Google Shape;294;p44"/>
          <p:cNvSpPr txBox="1"/>
          <p:nvPr/>
        </p:nvSpPr>
        <p:spPr>
          <a:xfrm rot="961072">
            <a:off x="2857560" y="1832306"/>
            <a:ext cx="1010013" cy="46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технологии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Google Shape;295;p44"/>
          <p:cNvSpPr/>
          <p:nvPr/>
        </p:nvSpPr>
        <p:spPr>
          <a:xfrm rot="900000" flipH="1">
            <a:off x="3828133" y="2286808"/>
            <a:ext cx="1220039" cy="375913"/>
          </a:xfrm>
          <a:prstGeom prst="parallelogram">
            <a:avLst>
              <a:gd name="adj" fmla="val 33642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900">
                <a:latin typeface="Arial" panose="020B0604020202020204" pitchFamily="34" charset="0"/>
                <a:cs typeface="Arial" panose="020B0604020202020204" pitchFamily="34" charset="0"/>
              </a:rPr>
              <a:t>Технические решения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847569" y="4292783"/>
            <a:ext cx="855300" cy="3183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Arial" panose="020B0604020202020204" pitchFamily="34" charset="0"/>
                <a:cs typeface="Arial" panose="020B0604020202020204" pitchFamily="34" charset="0"/>
              </a:rPr>
              <a:t>Нормы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1891050" y="4292783"/>
            <a:ext cx="999900" cy="3183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3047932" y="4300383"/>
            <a:ext cx="1605300" cy="3183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0" name="Google Shape;300;p44"/>
          <p:cNvCxnSpPr/>
          <p:nvPr/>
        </p:nvCxnSpPr>
        <p:spPr>
          <a:xfrm>
            <a:off x="5410200" y="1042000"/>
            <a:ext cx="0" cy="335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Овал 1"/>
          <p:cNvSpPr/>
          <p:nvPr/>
        </p:nvSpPr>
        <p:spPr>
          <a:xfrm>
            <a:off x="146990" y="809404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6990" y="446314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88525" y="832540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7"/>
          <p:cNvSpPr txBox="1">
            <a:spLocks noGrp="1"/>
          </p:cNvSpPr>
          <p:nvPr>
            <p:ph type="title"/>
          </p:nvPr>
        </p:nvSpPr>
        <p:spPr>
          <a:xfrm>
            <a:off x="311700" y="1533625"/>
            <a:ext cx="8520600" cy="604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/>
              <a:t>Вопросы и ответы</a:t>
            </a:r>
            <a:endParaRPr b="1" dirty="0"/>
          </a:p>
        </p:txBody>
      </p:sp>
      <p:sp>
        <p:nvSpPr>
          <p:cNvPr id="687" name="Google Shape;687;p57"/>
          <p:cNvSpPr txBox="1"/>
          <p:nvPr/>
        </p:nvSpPr>
        <p:spPr>
          <a:xfrm>
            <a:off x="906450" y="2264857"/>
            <a:ext cx="733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edu @ cosmodis.ru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pavel @ rabinovitch.ru</a:t>
            </a:r>
            <a:endParaRPr sz="2000" dirty="0"/>
          </a:p>
        </p:txBody>
      </p:sp>
      <p:pic>
        <p:nvPicPr>
          <p:cNvPr id="6" name="Google Shape;1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49" y="3821750"/>
            <a:ext cx="2338031" cy="12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09" y="4074951"/>
            <a:ext cx="2423541" cy="762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66" y="4041780"/>
            <a:ext cx="1296056" cy="7121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46"/>
          <p:cNvSpPr txBox="1">
            <a:spLocks noGrp="1"/>
          </p:cNvSpPr>
          <p:nvPr>
            <p:ph type="title"/>
          </p:nvPr>
        </p:nvSpPr>
        <p:spPr>
          <a:xfrm>
            <a:off x="0" y="4611219"/>
            <a:ext cx="9143999" cy="51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Персональная образовательная логистика</a:t>
            </a: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6" name="Google Shape;1426;p146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7" name="Google Shape;1427;p146"/>
          <p:cNvSpPr txBox="1"/>
          <p:nvPr/>
        </p:nvSpPr>
        <p:spPr>
          <a:xfrm>
            <a:off x="1343525" y="759675"/>
            <a:ext cx="487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000"/>
            </a:pPr>
            <a:r>
              <a:rPr lang="ru" sz="4000" b="1">
                <a:solidFill>
                  <a:srgbClr val="274E13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1</a:t>
            </a:r>
            <a:endParaRPr sz="4000" b="1">
              <a:solidFill>
                <a:srgbClr val="274E13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428" name="Google Shape;1428;p146"/>
          <p:cNvSpPr txBox="1"/>
          <p:nvPr/>
        </p:nvSpPr>
        <p:spPr>
          <a:xfrm>
            <a:off x="6698160" y="1417725"/>
            <a:ext cx="17958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800"/>
            </a:pPr>
            <a:r>
              <a:rPr lang="ru" sz="1800" b="1" dirty="0"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9" name="Google Shape;1429;p146"/>
          <p:cNvSpPr txBox="1"/>
          <p:nvPr/>
        </p:nvSpPr>
        <p:spPr>
          <a:xfrm>
            <a:off x="4259150" y="768382"/>
            <a:ext cx="487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000"/>
            </a:pPr>
            <a:r>
              <a:rPr lang="ru" sz="4000" b="1">
                <a:solidFill>
                  <a:srgbClr val="274E13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2</a:t>
            </a:r>
            <a:endParaRPr sz="4000" b="1">
              <a:solidFill>
                <a:srgbClr val="274E13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430" name="Google Shape;1430;p146"/>
          <p:cNvSpPr txBox="1"/>
          <p:nvPr/>
        </p:nvSpPr>
        <p:spPr>
          <a:xfrm>
            <a:off x="3501200" y="1426432"/>
            <a:ext cx="21474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800"/>
            </a:pPr>
            <a:r>
              <a:rPr lang="ru" sz="1800" b="1"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  <a:endParaRPr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1" name="Google Shape;1431;p146"/>
          <p:cNvSpPr txBox="1"/>
          <p:nvPr/>
        </p:nvSpPr>
        <p:spPr>
          <a:xfrm>
            <a:off x="7231950" y="737300"/>
            <a:ext cx="4872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4000"/>
            </a:pPr>
            <a:r>
              <a:rPr lang="ru" sz="4000" b="1">
                <a:solidFill>
                  <a:srgbClr val="274E13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3</a:t>
            </a:r>
            <a:endParaRPr sz="4000" b="1">
              <a:solidFill>
                <a:srgbClr val="274E13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432" name="Google Shape;1432;p146"/>
          <p:cNvSpPr txBox="1"/>
          <p:nvPr/>
        </p:nvSpPr>
        <p:spPr>
          <a:xfrm>
            <a:off x="652588" y="1426432"/>
            <a:ext cx="21474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800"/>
            </a:pPr>
            <a:r>
              <a:rPr lang="ru" sz="1800" b="1" dirty="0">
                <a:latin typeface="Arial" panose="020B0604020202020204" pitchFamily="34" charset="0"/>
                <a:cs typeface="Arial" panose="020B0604020202020204" pitchFamily="34" charset="0"/>
              </a:rPr>
              <a:t>Субъектность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" name="Google Shape;1433;p146"/>
          <p:cNvSpPr txBox="1"/>
          <p:nvPr/>
        </p:nvSpPr>
        <p:spPr>
          <a:xfrm>
            <a:off x="6128960" y="3676013"/>
            <a:ext cx="27765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400"/>
            </a:pP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Индивидуальная логистика 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потока создания ценности. Почти неограниченное поле внимания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" name="Google Shape;1434;p146"/>
          <p:cNvSpPr txBox="1"/>
          <p:nvPr/>
        </p:nvSpPr>
        <p:spPr>
          <a:xfrm>
            <a:off x="3379050" y="3676013"/>
            <a:ext cx="23829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400"/>
            </a:pP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Учет запроса каждого при создании продукта. </a:t>
            </a: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Массовое персональное 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5" name="Google Shape;1435;p146"/>
          <p:cNvSpPr txBox="1"/>
          <p:nvPr/>
        </p:nvSpPr>
        <p:spPr>
          <a:xfrm>
            <a:off x="248188" y="3676013"/>
            <a:ext cx="2964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400"/>
            </a:pP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Рост субъектности</a:t>
            </a:r>
            <a:b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(и возможностей ее проявления) всех участников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6" name="Google Shape;1436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1835" y="1996326"/>
            <a:ext cx="1752950" cy="17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4889" y="2056201"/>
            <a:ext cx="1633199" cy="163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791" y="2064281"/>
            <a:ext cx="1633175" cy="163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41;p46"/>
          <p:cNvSpPr txBox="1">
            <a:spLocks/>
          </p:cNvSpPr>
          <p:nvPr/>
        </p:nvSpPr>
        <p:spPr>
          <a:xfrm>
            <a:off x="1" y="0"/>
            <a:ext cx="9141000" cy="61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 smtClean="0"/>
              <a:t>Универсальные принципы и схемы</a:t>
            </a:r>
            <a:endParaRPr lang="ru-RU" b="1" dirty="0"/>
          </a:p>
        </p:txBody>
      </p:sp>
      <p:sp>
        <p:nvSpPr>
          <p:cNvPr id="17" name="Овал 16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9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630301"/>
            <a:ext cx="2657125" cy="26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3024101"/>
            <a:ext cx="2687972" cy="20159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43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64;p43"/>
          <p:cNvSpPr txBox="1"/>
          <p:nvPr/>
        </p:nvSpPr>
        <p:spPr>
          <a:xfrm>
            <a:off x="3478000" y="2517990"/>
            <a:ext cx="5014893" cy="42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500" dirty="0"/>
              <a:t>субъектность, культура запросов и выбора</a:t>
            </a:r>
            <a:endParaRPr sz="1500" dirty="0"/>
          </a:p>
        </p:txBody>
      </p:sp>
      <p:sp>
        <p:nvSpPr>
          <p:cNvPr id="11" name="Google Shape;265;p43"/>
          <p:cNvSpPr txBox="1"/>
          <p:nvPr/>
        </p:nvSpPr>
        <p:spPr>
          <a:xfrm>
            <a:off x="3478000" y="3407158"/>
            <a:ext cx="5014893" cy="64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1500" dirty="0"/>
              <a:t>Самоопределение, целеполагание, </a:t>
            </a:r>
            <a:br>
              <a:rPr lang="ru" sz="1500" dirty="0"/>
            </a:br>
            <a:r>
              <a:rPr lang="ru" sz="1500" dirty="0"/>
              <a:t>самоорганизация, рефлексия</a:t>
            </a:r>
            <a:endParaRPr sz="1500" dirty="0"/>
          </a:p>
        </p:txBody>
      </p:sp>
      <p:cxnSp>
        <p:nvCxnSpPr>
          <p:cNvPr id="12" name="Google Shape;266;p43"/>
          <p:cNvCxnSpPr/>
          <p:nvPr/>
        </p:nvCxnSpPr>
        <p:spPr>
          <a:xfrm>
            <a:off x="5878754" y="2940829"/>
            <a:ext cx="0" cy="43411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269;p43"/>
          <p:cNvSpPr txBox="1"/>
          <p:nvPr/>
        </p:nvSpPr>
        <p:spPr>
          <a:xfrm>
            <a:off x="3478000" y="1199420"/>
            <a:ext cx="5017331" cy="42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2100" b="1" dirty="0">
                <a:solidFill>
                  <a:srgbClr val="990000"/>
                </a:solidFill>
              </a:rPr>
              <a:t>Возможность выбора!</a:t>
            </a:r>
            <a:endParaRPr sz="2100" b="1" dirty="0">
              <a:solidFill>
                <a:srgbClr val="990000"/>
              </a:solidFill>
            </a:endParaRPr>
          </a:p>
        </p:txBody>
      </p:sp>
      <p:cxnSp>
        <p:nvCxnSpPr>
          <p:cNvPr id="14" name="Google Shape;200;p40"/>
          <p:cNvCxnSpPr/>
          <p:nvPr/>
        </p:nvCxnSpPr>
        <p:spPr>
          <a:xfrm>
            <a:off x="3673617" y="4090946"/>
            <a:ext cx="4915374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269;p43"/>
          <p:cNvSpPr txBox="1"/>
          <p:nvPr/>
        </p:nvSpPr>
        <p:spPr>
          <a:xfrm>
            <a:off x="3478000" y="2096826"/>
            <a:ext cx="5017331" cy="42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2100" b="1" dirty="0">
                <a:solidFill>
                  <a:srgbClr val="990000"/>
                </a:solidFill>
              </a:rPr>
              <a:t>Необходимость выбора!</a:t>
            </a:r>
            <a:endParaRPr sz="2100" b="1" dirty="0">
              <a:solidFill>
                <a:srgbClr val="990000"/>
              </a:solidFill>
            </a:endParaRPr>
          </a:p>
        </p:txBody>
      </p:sp>
      <p:sp>
        <p:nvSpPr>
          <p:cNvPr id="16" name="Google Shape;269;p43"/>
          <p:cNvSpPr txBox="1"/>
          <p:nvPr/>
        </p:nvSpPr>
        <p:spPr>
          <a:xfrm>
            <a:off x="3574099" y="4147663"/>
            <a:ext cx="5017331" cy="42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algn="ctr"/>
            <a:r>
              <a:rPr lang="ru" sz="2100" b="1" dirty="0">
                <a:solidFill>
                  <a:srgbClr val="990000"/>
                </a:solidFill>
              </a:rPr>
              <a:t>Выбор будет сделан, но кем/чем?!</a:t>
            </a:r>
            <a:endParaRPr sz="2100" b="1" dirty="0">
              <a:solidFill>
                <a:srgbClr val="990000"/>
              </a:solidFill>
            </a:endParaRPr>
          </a:p>
        </p:txBody>
      </p:sp>
      <p:cxnSp>
        <p:nvCxnSpPr>
          <p:cNvPr id="17" name="Google Shape;266;p43"/>
          <p:cNvCxnSpPr/>
          <p:nvPr/>
        </p:nvCxnSpPr>
        <p:spPr>
          <a:xfrm>
            <a:off x="5839441" y="1662707"/>
            <a:ext cx="0" cy="43411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70;p43"/>
          <p:cNvSpPr txBox="1">
            <a:spLocks/>
          </p:cNvSpPr>
          <p:nvPr/>
        </p:nvSpPr>
        <p:spPr>
          <a:xfrm>
            <a:off x="180475" y="-9150"/>
            <a:ext cx="881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600" b="1" smtClean="0"/>
              <a:t>Субъектность: Человек и Цифра</a:t>
            </a:r>
            <a:endParaRPr lang="ru-RU" sz="2600" b="1" dirty="0"/>
          </a:p>
        </p:txBody>
      </p:sp>
      <p:sp>
        <p:nvSpPr>
          <p:cNvPr id="19" name="Овал 18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56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Google Shape;591;p52"/>
          <p:cNvGraphicFramePr/>
          <p:nvPr>
            <p:extLst>
              <p:ext uri="{D42A27DB-BD31-4B8C-83A1-F6EECF244321}">
                <p14:modId xmlns:p14="http://schemas.microsoft.com/office/powerpoint/2010/main" val="1350743959"/>
              </p:ext>
            </p:extLst>
          </p:nvPr>
        </p:nvGraphicFramePr>
        <p:xfrm>
          <a:off x="272187" y="1926530"/>
          <a:ext cx="8586219" cy="316589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1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1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4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«Классика»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Индивидуализация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Персонализация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Единые программы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Профильные программы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Персональные программы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Единые учебники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Вариативные учебники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Персональный</a:t>
                      </a:r>
                      <a:r>
                        <a:rPr lang="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контент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класс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Учебные группы по выбору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Гибкий выбор без границ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Предметные кабинеты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Образовательная среда школы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Образовательная экосистема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/ аттестат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Портфолио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профиль компетенций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Учитель – все в одном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Учитель привлекает ресурсы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Разделение труда, новые позиции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Директор-командир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Директор-менеджер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Директор-предприниматель, стратег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3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Школа-конвейер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Школа-артель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 – агрегатор и место создания персонального образовательного маршрута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Google Shape;270;p43"/>
          <p:cNvSpPr txBox="1">
            <a:spLocks/>
          </p:cNvSpPr>
          <p:nvPr/>
        </p:nvSpPr>
        <p:spPr>
          <a:xfrm>
            <a:off x="0" y="-91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600" b="1" dirty="0"/>
              <a:t>«Массовое персональное» образование</a:t>
            </a:r>
          </a:p>
        </p:txBody>
      </p:sp>
      <p:cxnSp>
        <p:nvCxnSpPr>
          <p:cNvPr id="9" name="Google Shape;271;p43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рямоугольник 1"/>
          <p:cNvSpPr/>
          <p:nvPr/>
        </p:nvSpPr>
        <p:spPr>
          <a:xfrm>
            <a:off x="0" y="78142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7144" algn="ctr"/>
            <a:r>
              <a:rPr lang="ru-RU" sz="1800" b="1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Персонализация образования</a:t>
            </a:r>
            <a:r>
              <a:rPr lang="ru-RU" sz="1800" u="sng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(А. Г. Асмолов)</a:t>
            </a:r>
            <a:r>
              <a:rPr lang="ru-RU" sz="1800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: </a:t>
            </a:r>
            <a:r>
              <a:rPr lang="ru-RU" sz="18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развитие человека как субъекта своего собственного жизненного пути, в процессе которого происходит познание мира, познание других людей и познание самого себя»</a:t>
            </a:r>
          </a:p>
        </p:txBody>
      </p:sp>
      <p:sp>
        <p:nvSpPr>
          <p:cNvPr id="6" name="Овал 5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7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D53463-C8B4-534C-B48B-B5E6D07FD232}"/>
              </a:ext>
            </a:extLst>
          </p:cNvPr>
          <p:cNvSpPr txBox="1"/>
          <p:nvPr/>
        </p:nvSpPr>
        <p:spPr>
          <a:xfrm>
            <a:off x="1" y="111771"/>
            <a:ext cx="9132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0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Новые «простые</a:t>
            </a:r>
            <a:r>
              <a:rPr lang="ru-RU" sz="3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правила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AD9459-6E90-B648-9C64-04449668577A}"/>
              </a:ext>
            </a:extLst>
          </p:cNvPr>
          <p:cNvSpPr txBox="1"/>
          <p:nvPr/>
        </p:nvSpPr>
        <p:spPr>
          <a:xfrm>
            <a:off x="83374" y="842881"/>
            <a:ext cx="4283296" cy="4154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1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</a:t>
            </a:r>
          </a:p>
        </p:txBody>
      </p:sp>
      <p:pic>
        <p:nvPicPr>
          <p:cNvPr id="2050" name="Picture 2" descr="https://cdn1.ozone.ru/multimedia/c1200/1023188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7026"/>
          <a:stretch/>
        </p:blipFill>
        <p:spPr bwMode="auto">
          <a:xfrm>
            <a:off x="7358063" y="1721157"/>
            <a:ext cx="1440485" cy="170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3AD9459-6E90-B648-9C64-04449668577A}"/>
              </a:ext>
            </a:extLst>
          </p:cNvPr>
          <p:cNvSpPr txBox="1"/>
          <p:nvPr/>
        </p:nvSpPr>
        <p:spPr>
          <a:xfrm>
            <a:off x="4939464" y="842881"/>
            <a:ext cx="3859084" cy="4154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21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74" y="1562184"/>
            <a:ext cx="2410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Регалий, должностей…</a:t>
            </a:r>
          </a:p>
        </p:txBody>
      </p:sp>
      <p:pic>
        <p:nvPicPr>
          <p:cNvPr id="2052" name="Picture 4" descr="ÐÐ°ÑÑÐ¸Ð½ÐºÐ¸ Ð¿Ð¾ Ð·Ð°Ð¿ÑÐ¾ÑÑ ÐºÐ¾ÑÐ¾Ð½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0747" r="10417" b="15952"/>
          <a:stretch/>
        </p:blipFill>
        <p:spPr bwMode="auto">
          <a:xfrm>
            <a:off x="374097" y="2098449"/>
            <a:ext cx="160496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77712" y="1365876"/>
            <a:ext cx="1420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Рамка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39464" y="1365876"/>
            <a:ext cx="1710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Выход за рамки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83EAD7-2ED7-D24A-8B6D-F3B733D20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858" y="4344026"/>
            <a:ext cx="647022" cy="64702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9297EE0-4293-534B-A811-E10872879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785" y="4342119"/>
            <a:ext cx="637310" cy="63731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ACE7397-D7CE-9E45-802D-921A84670F3C}"/>
              </a:ext>
            </a:extLst>
          </p:cNvPr>
          <p:cNvSpPr/>
          <p:nvPr/>
        </p:nvSpPr>
        <p:spPr>
          <a:xfrm>
            <a:off x="5202467" y="4025181"/>
            <a:ext cx="321512" cy="2653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ru-RU" sz="135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A2496DC-FB6B-BD4D-A099-4EBC793012E4}"/>
              </a:ext>
            </a:extLst>
          </p:cNvPr>
          <p:cNvSpPr/>
          <p:nvPr/>
        </p:nvSpPr>
        <p:spPr>
          <a:xfrm>
            <a:off x="6239995" y="4029539"/>
            <a:ext cx="321512" cy="2653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ru-RU" sz="135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32563BA-1FE8-0049-A656-2BE41DD9AECB}"/>
              </a:ext>
            </a:extLst>
          </p:cNvPr>
          <p:cNvCxnSpPr>
            <a:cxnSpLocks/>
          </p:cNvCxnSpPr>
          <p:nvPr/>
        </p:nvCxnSpPr>
        <p:spPr>
          <a:xfrm>
            <a:off x="5371579" y="4550498"/>
            <a:ext cx="64497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8BCEE27E-09CE-8F43-834E-2938C8C6305A}"/>
              </a:ext>
            </a:extLst>
          </p:cNvPr>
          <p:cNvCxnSpPr>
            <a:cxnSpLocks/>
          </p:cNvCxnSpPr>
          <p:nvPr/>
        </p:nvCxnSpPr>
        <p:spPr>
          <a:xfrm>
            <a:off x="5371579" y="4808579"/>
            <a:ext cx="644978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939464" y="3578291"/>
            <a:ext cx="1710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Коммуникация</a:t>
            </a: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64" y="1725143"/>
            <a:ext cx="1710698" cy="17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07" y="4103118"/>
            <a:ext cx="1530837" cy="7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907665" y="3779223"/>
            <a:ext cx="27334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ru-RU" sz="15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НЕправильно</a:t>
            </a: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Правильно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57713" y="1235296"/>
            <a:ext cx="0" cy="374413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ÐÐ°ÑÑÐ¸Ð½ÐºÐ¸ Ð¿Ð¾ Ð·Ð°Ð¿ÑÐ¾ÑÑ Ð·Ð½Ð°Ðº ÐºÐ¾Ð½ÐµÑ Ð²ÑÐµÑ Ð¾Ð³ÑÐ°Ð½Ð¸ÑÐµÐ½Ð¸Ð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54" y="1778701"/>
            <a:ext cx="1748695" cy="19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617975" y="1562184"/>
            <a:ext cx="16971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Ограничений</a:t>
            </a:r>
          </a:p>
        </p:txBody>
      </p:sp>
      <p:cxnSp>
        <p:nvCxnSpPr>
          <p:cNvPr id="25" name="Google Shape;498;p98"/>
          <p:cNvCxnSpPr/>
          <p:nvPr/>
        </p:nvCxnSpPr>
        <p:spPr>
          <a:xfrm>
            <a:off x="33625" y="683550"/>
            <a:ext cx="9099300" cy="0"/>
          </a:xfrm>
          <a:prstGeom prst="straightConnector1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TextBox 25"/>
          <p:cNvSpPr txBox="1"/>
          <p:nvPr/>
        </p:nvSpPr>
        <p:spPr>
          <a:xfrm>
            <a:off x="7222956" y="3578291"/>
            <a:ext cx="1710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5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Рефлексия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8839" y="3787877"/>
            <a:ext cx="848552" cy="1203171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0"/>
          <p:cNvSpPr/>
          <p:nvPr/>
        </p:nvSpPr>
        <p:spPr>
          <a:xfrm>
            <a:off x="3084325" y="946525"/>
            <a:ext cx="2700600" cy="1757100"/>
          </a:xfrm>
          <a:prstGeom prst="ellipse">
            <a:avLst/>
          </a:prstGeom>
          <a:noFill/>
          <a:ln w="28575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формирования запроса </a:t>
            </a:r>
            <a:b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и рефлексии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Google Shape;476;p50"/>
          <p:cNvSpPr/>
          <p:nvPr/>
        </p:nvSpPr>
        <p:spPr>
          <a:xfrm>
            <a:off x="5047474" y="2732425"/>
            <a:ext cx="3287700" cy="1930800"/>
          </a:xfrm>
          <a:prstGeom prst="ellipse">
            <a:avLst/>
          </a:prstGeom>
          <a:noFill/>
          <a:ln w="28575" cap="flat" cmpd="sng">
            <a:solidFill>
              <a:srgbClr val="B45F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" b="1">
                <a:latin typeface="Arial" panose="020B0604020202020204" pitchFamily="34" charset="0"/>
                <a:cs typeface="Arial" panose="020B0604020202020204" pitchFamily="34" charset="0"/>
              </a:rPr>
              <a:t>реализации запроса</a:t>
            </a:r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> в деятельности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Google Shape;477;p50"/>
          <p:cNvSpPr/>
          <p:nvPr/>
        </p:nvSpPr>
        <p:spPr>
          <a:xfrm>
            <a:off x="595772" y="2738000"/>
            <a:ext cx="3287700" cy="1930800"/>
          </a:xfrm>
          <a:prstGeom prst="ellipse">
            <a:avLst/>
          </a:prstGeom>
          <a:noFill/>
          <a:ln w="28575" cap="flat" cmpd="sng">
            <a:solidFill>
              <a:srgbClr val="351C7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" b="1">
                <a:latin typeface="Arial" panose="020B0604020202020204" pitchFamily="34" charset="0"/>
                <a:cs typeface="Arial" panose="020B0604020202020204" pitchFamily="34" charset="0"/>
              </a:rPr>
              <a:t>оснащения средствами</a:t>
            </a:r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>
                <a:latin typeface="Arial" panose="020B0604020202020204" pitchFamily="34" charset="0"/>
                <a:cs typeface="Arial" panose="020B0604020202020204" pitchFamily="34" charset="0"/>
              </a:rPr>
              <a:t>для реализации запроса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8" name="Google Shape;478;p50"/>
          <p:cNvCxnSpPr>
            <a:stCxn id="475" idx="2"/>
            <a:endCxn id="477" idx="0"/>
          </p:cNvCxnSpPr>
          <p:nvPr/>
        </p:nvCxnSpPr>
        <p:spPr>
          <a:xfrm flipH="1">
            <a:off x="2239525" y="1825075"/>
            <a:ext cx="844800" cy="912900"/>
          </a:xfrm>
          <a:prstGeom prst="curved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9" name="Google Shape;479;p50"/>
          <p:cNvCxnSpPr>
            <a:stCxn id="475" idx="6"/>
            <a:endCxn id="476" idx="0"/>
          </p:cNvCxnSpPr>
          <p:nvPr/>
        </p:nvCxnSpPr>
        <p:spPr>
          <a:xfrm>
            <a:off x="5784925" y="1825075"/>
            <a:ext cx="906300" cy="907500"/>
          </a:xfrm>
          <a:prstGeom prst="curved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80" name="Google Shape;480;p50"/>
          <p:cNvCxnSpPr>
            <a:stCxn id="476" idx="2"/>
            <a:endCxn id="477" idx="6"/>
          </p:cNvCxnSpPr>
          <p:nvPr/>
        </p:nvCxnSpPr>
        <p:spPr>
          <a:xfrm flipH="1">
            <a:off x="3883474" y="3697825"/>
            <a:ext cx="1164000" cy="5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85" name="Google Shape;4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100" y="1248241"/>
            <a:ext cx="1009325" cy="145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25" y="2869625"/>
            <a:ext cx="1009325" cy="16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5021" y="3084784"/>
            <a:ext cx="1164000" cy="187423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0"/>
          <p:cNvSpPr txBox="1">
            <a:spLocks noGrp="1"/>
          </p:cNvSpPr>
          <p:nvPr>
            <p:ph type="title" idx="4294967295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lvl="0" algn="ctr"/>
            <a:r>
              <a:rPr lang="ru" sz="2800" b="1" i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Трансформируемая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9" name="Google Shape;489;p50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Овал 12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>
            <a:spLocks noGrp="1"/>
          </p:cNvSpPr>
          <p:nvPr>
            <p:ph type="title"/>
          </p:nvPr>
        </p:nvSpPr>
        <p:spPr>
          <a:xfrm>
            <a:off x="180475" y="-9150"/>
            <a:ext cx="88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" b="1" i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Трансформируемая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9" name="Google Shape;409;p49"/>
          <p:cNvCxnSpPr/>
          <p:nvPr/>
        </p:nvCxnSpPr>
        <p:spPr>
          <a:xfrm>
            <a:off x="0" y="613618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9"/>
          <p:cNvCxnSpPr/>
          <p:nvPr/>
        </p:nvCxnSpPr>
        <p:spPr>
          <a:xfrm>
            <a:off x="3776609" y="1071563"/>
            <a:ext cx="0" cy="2967037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49"/>
          <p:cNvSpPr txBox="1"/>
          <p:nvPr/>
        </p:nvSpPr>
        <p:spPr>
          <a:xfrm>
            <a:off x="154550" y="2921325"/>
            <a:ext cx="30873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4" name="Google Shape;414;p49"/>
          <p:cNvGrpSpPr/>
          <p:nvPr/>
        </p:nvGrpSpPr>
        <p:grpSpPr>
          <a:xfrm>
            <a:off x="455006" y="2884416"/>
            <a:ext cx="2869361" cy="759076"/>
            <a:chOff x="4660950" y="3386898"/>
            <a:chExt cx="3677725" cy="1308753"/>
          </a:xfrm>
        </p:grpSpPr>
        <p:sp>
          <p:nvSpPr>
            <p:cNvPr id="415" name="Google Shape;415;p49"/>
            <p:cNvSpPr/>
            <p:nvPr/>
          </p:nvSpPr>
          <p:spPr>
            <a:xfrm>
              <a:off x="4660950" y="3395750"/>
              <a:ext cx="3653400" cy="1299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6" name="Google Shape;416;p49"/>
            <p:cNvSpPr txBox="1"/>
            <p:nvPr/>
          </p:nvSpPr>
          <p:spPr>
            <a:xfrm>
              <a:off x="4687167" y="3386898"/>
              <a:ext cx="34857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" sz="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Подготовка</a:t>
              </a:r>
              <a:endParaRPr sz="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7" name="Google Shape;417;p49"/>
            <p:cNvSpPr txBox="1"/>
            <p:nvPr/>
          </p:nvSpPr>
          <p:spPr>
            <a:xfrm>
              <a:off x="6866275" y="3751900"/>
              <a:ext cx="1472400" cy="76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Знания, умения и навыки под “рабочее место”</a:t>
              </a:r>
              <a:endParaRPr sz="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18" name="Google Shape;418;p49"/>
            <p:cNvCxnSpPr/>
            <p:nvPr/>
          </p:nvCxnSpPr>
          <p:spPr>
            <a:xfrm>
              <a:off x="6812439" y="3857289"/>
              <a:ext cx="0" cy="632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9" name="Google Shape;419;p49"/>
            <p:cNvSpPr/>
            <p:nvPr/>
          </p:nvSpPr>
          <p:spPr>
            <a:xfrm>
              <a:off x="6058072" y="3985951"/>
              <a:ext cx="578400" cy="5511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20" name="Google Shape;420;p49"/>
            <p:cNvSpPr/>
            <p:nvPr/>
          </p:nvSpPr>
          <p:spPr>
            <a:xfrm>
              <a:off x="5940148" y="4169715"/>
              <a:ext cx="370200" cy="22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cxnSp>
          <p:nvCxnSpPr>
            <p:cNvPr id="421" name="Google Shape;421;p49"/>
            <p:cNvCxnSpPr/>
            <p:nvPr/>
          </p:nvCxnSpPr>
          <p:spPr>
            <a:xfrm>
              <a:off x="4849404" y="4265177"/>
              <a:ext cx="1417200" cy="0"/>
            </a:xfrm>
            <a:prstGeom prst="straightConnector1">
              <a:avLst/>
            </a:pr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22" name="Google Shape;422;p49"/>
            <p:cNvSpPr/>
            <p:nvPr/>
          </p:nvSpPr>
          <p:spPr>
            <a:xfrm>
              <a:off x="4849403" y="3736157"/>
              <a:ext cx="229200" cy="327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23" name="Google Shape;423;p49"/>
            <p:cNvSpPr/>
            <p:nvPr/>
          </p:nvSpPr>
          <p:spPr>
            <a:xfrm>
              <a:off x="5124814" y="3736157"/>
              <a:ext cx="229200" cy="327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24" name="Google Shape;424;p49"/>
            <p:cNvSpPr/>
            <p:nvPr/>
          </p:nvSpPr>
          <p:spPr>
            <a:xfrm>
              <a:off x="5400225" y="3736157"/>
              <a:ext cx="229200" cy="327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25" name="Google Shape;425;p49"/>
            <p:cNvSpPr/>
            <p:nvPr/>
          </p:nvSpPr>
          <p:spPr>
            <a:xfrm>
              <a:off x="5675627" y="3736157"/>
              <a:ext cx="229200" cy="327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cxnSp>
          <p:nvCxnSpPr>
            <p:cNvPr id="426" name="Google Shape;426;p49"/>
            <p:cNvCxnSpPr>
              <a:stCxn id="422" idx="2"/>
            </p:cNvCxnSpPr>
            <p:nvPr/>
          </p:nvCxnSpPr>
          <p:spPr>
            <a:xfrm>
              <a:off x="4964003" y="4063457"/>
              <a:ext cx="0" cy="198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7" name="Google Shape;427;p49"/>
            <p:cNvCxnSpPr/>
            <p:nvPr/>
          </p:nvCxnSpPr>
          <p:spPr>
            <a:xfrm>
              <a:off x="5239428" y="4065373"/>
              <a:ext cx="0" cy="198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8" name="Google Shape;428;p49"/>
            <p:cNvCxnSpPr/>
            <p:nvPr/>
          </p:nvCxnSpPr>
          <p:spPr>
            <a:xfrm>
              <a:off x="5514839" y="4063508"/>
              <a:ext cx="0" cy="198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9" name="Google Shape;429;p49"/>
            <p:cNvCxnSpPr/>
            <p:nvPr/>
          </p:nvCxnSpPr>
          <p:spPr>
            <a:xfrm>
              <a:off x="5790250" y="4063508"/>
              <a:ext cx="0" cy="198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0" name="Google Shape;430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41571" y="4057607"/>
              <a:ext cx="229199" cy="411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5" name="Google Shape;445;p49"/>
          <p:cNvSpPr txBox="1"/>
          <p:nvPr/>
        </p:nvSpPr>
        <p:spPr>
          <a:xfrm>
            <a:off x="153153" y="4532625"/>
            <a:ext cx="335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встроить индивида в процесс?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791454" y="789498"/>
            <a:ext cx="4133346" cy="2853993"/>
            <a:chOff x="4156387" y="1641655"/>
            <a:chExt cx="2516400" cy="1503921"/>
          </a:xfrm>
        </p:grpSpPr>
        <p:sp>
          <p:nvSpPr>
            <p:cNvPr id="447" name="Google Shape;447;p49"/>
            <p:cNvSpPr/>
            <p:nvPr/>
          </p:nvSpPr>
          <p:spPr>
            <a:xfrm>
              <a:off x="5623913" y="2256760"/>
              <a:ext cx="593400" cy="440100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8" name="Google Shape;448;p49"/>
            <p:cNvSpPr/>
            <p:nvPr/>
          </p:nvSpPr>
          <p:spPr>
            <a:xfrm>
              <a:off x="4572414" y="2108974"/>
              <a:ext cx="316642" cy="350191"/>
            </a:xfrm>
            <a:custGeom>
              <a:avLst/>
              <a:gdLst/>
              <a:ahLst/>
              <a:cxnLst/>
              <a:rect l="l" t="t" r="r" b="b"/>
              <a:pathLst>
                <a:path w="436747" h="569416" extrusionOk="0">
                  <a:moveTo>
                    <a:pt x="150997" y="569416"/>
                  </a:moveTo>
                  <a:cubicBezTo>
                    <a:pt x="100990" y="532109"/>
                    <a:pt x="50984" y="494803"/>
                    <a:pt x="27172" y="436066"/>
                  </a:cubicBezTo>
                  <a:cubicBezTo>
                    <a:pt x="3360" y="377329"/>
                    <a:pt x="-9340" y="283666"/>
                    <a:pt x="8122" y="216991"/>
                  </a:cubicBezTo>
                  <a:cubicBezTo>
                    <a:pt x="25584" y="150316"/>
                    <a:pt x="79559" y="70941"/>
                    <a:pt x="131947" y="36016"/>
                  </a:cubicBezTo>
                  <a:cubicBezTo>
                    <a:pt x="184335" y="1091"/>
                    <a:pt x="274822" y="-8434"/>
                    <a:pt x="322447" y="7441"/>
                  </a:cubicBezTo>
                  <a:cubicBezTo>
                    <a:pt x="370072" y="23316"/>
                    <a:pt x="398647" y="93166"/>
                    <a:pt x="417697" y="131266"/>
                  </a:cubicBezTo>
                  <a:cubicBezTo>
                    <a:pt x="436747" y="169366"/>
                    <a:pt x="436747" y="202703"/>
                    <a:pt x="436747" y="23604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449" name="Google Shape;449;p49"/>
            <p:cNvCxnSpPr/>
            <p:nvPr/>
          </p:nvCxnSpPr>
          <p:spPr>
            <a:xfrm>
              <a:off x="4356921" y="2973911"/>
              <a:ext cx="2108700" cy="2100"/>
            </a:xfrm>
            <a:prstGeom prst="straightConnector1">
              <a:avLst/>
            </a:prstGeom>
            <a:noFill/>
            <a:ln w="28575" cap="flat" cmpd="sng">
              <a:solidFill>
                <a:srgbClr val="A5A5A5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50" name="Google Shape;450;p49"/>
            <p:cNvCxnSpPr/>
            <p:nvPr/>
          </p:nvCxnSpPr>
          <p:spPr>
            <a:xfrm rot="5400000" flipH="1">
              <a:off x="4267780" y="2184659"/>
              <a:ext cx="482700" cy="218700"/>
            </a:xfrm>
            <a:prstGeom prst="bentConnector3">
              <a:avLst>
                <a:gd name="adj1" fmla="val -1772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51" name="Google Shape;451;p49"/>
            <p:cNvCxnSpPr/>
            <p:nvPr/>
          </p:nvCxnSpPr>
          <p:spPr>
            <a:xfrm rot="-5400000" flipH="1">
              <a:off x="4864294" y="2637561"/>
              <a:ext cx="241500" cy="182100"/>
            </a:xfrm>
            <a:prstGeom prst="bentConnector3">
              <a:avLst>
                <a:gd name="adj1" fmla="val -1416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452" name="Google Shape;452;p49"/>
            <p:cNvSpPr/>
            <p:nvPr/>
          </p:nvSpPr>
          <p:spPr>
            <a:xfrm rot="-5400000">
              <a:off x="5295951" y="2289040"/>
              <a:ext cx="54000" cy="436200"/>
            </a:xfrm>
            <a:prstGeom prst="downArrow">
              <a:avLst>
                <a:gd name="adj1" fmla="val 43455"/>
                <a:gd name="adj2" fmla="val 98051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453" name="Google Shape;453;p49"/>
            <p:cNvCxnSpPr/>
            <p:nvPr/>
          </p:nvCxnSpPr>
          <p:spPr>
            <a:xfrm>
              <a:off x="4284615" y="1898057"/>
              <a:ext cx="2181000" cy="0"/>
            </a:xfrm>
            <a:prstGeom prst="straightConnector1">
              <a:avLst/>
            </a:prstGeom>
            <a:noFill/>
            <a:ln w="28575" cap="flat" cmpd="sng">
              <a:solidFill>
                <a:srgbClr val="A5A5A5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54" name="Google Shape;454;p49"/>
            <p:cNvSpPr txBox="1"/>
            <p:nvPr/>
          </p:nvSpPr>
          <p:spPr>
            <a:xfrm>
              <a:off x="5046993" y="2020184"/>
              <a:ext cx="203100" cy="22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 b="1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*</a:t>
              </a:r>
              <a:endParaRPr sz="2400" b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5" name="Google Shape;455;p49"/>
            <p:cNvSpPr txBox="1"/>
            <p:nvPr/>
          </p:nvSpPr>
          <p:spPr>
            <a:xfrm>
              <a:off x="4156387" y="3002476"/>
              <a:ext cx="25164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 b="1">
                  <a:solidFill>
                    <a:srgbClr val="1C4587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Деятельность (реальная)</a:t>
              </a:r>
              <a:endParaRPr sz="100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Google Shape;456;p49"/>
            <p:cNvSpPr txBox="1"/>
            <p:nvPr/>
          </p:nvSpPr>
          <p:spPr>
            <a:xfrm>
              <a:off x="4642290" y="1641655"/>
              <a:ext cx="14901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 b="1">
                  <a:solidFill>
                    <a:srgbClr val="1C4587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Мышление</a:t>
              </a:r>
              <a:endParaRPr sz="100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7" name="Google Shape;457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60365" y="2427260"/>
              <a:ext cx="228749" cy="286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89114" y="2045863"/>
              <a:ext cx="228749" cy="286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06164" y="2319951"/>
              <a:ext cx="228749" cy="286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49"/>
          <p:cNvSpPr txBox="1"/>
          <p:nvPr/>
        </p:nvSpPr>
        <p:spPr>
          <a:xfrm>
            <a:off x="3898986" y="4525025"/>
            <a:ext cx="525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помочь индивиду стать личностью</a:t>
            </a:r>
            <a:r>
              <a:rPr lang="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личности подстроить процесс?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1" name="Google Shape;461;p49"/>
          <p:cNvGrpSpPr/>
          <p:nvPr/>
        </p:nvGrpSpPr>
        <p:grpSpPr>
          <a:xfrm>
            <a:off x="7234376" y="2921325"/>
            <a:ext cx="1916110" cy="1537661"/>
            <a:chOff x="3251525" y="1684202"/>
            <a:chExt cx="1962826" cy="1731600"/>
          </a:xfrm>
        </p:grpSpPr>
        <p:sp>
          <p:nvSpPr>
            <p:cNvPr id="462" name="Google Shape;462;p49"/>
            <p:cNvSpPr/>
            <p:nvPr/>
          </p:nvSpPr>
          <p:spPr>
            <a:xfrm>
              <a:off x="3251526" y="1684202"/>
              <a:ext cx="1880700" cy="1731600"/>
            </a:xfrm>
            <a:prstGeom prst="ellipse">
              <a:avLst/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63" name="Google Shape;463;p49"/>
            <p:cNvCxnSpPr>
              <a:stCxn id="462" idx="1"/>
              <a:endCxn id="462" idx="5"/>
            </p:cNvCxnSpPr>
            <p:nvPr/>
          </p:nvCxnSpPr>
          <p:spPr>
            <a:xfrm>
              <a:off x="3526948" y="1937789"/>
              <a:ext cx="1329600" cy="122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4" name="Google Shape;464;p49"/>
            <p:cNvCxnSpPr>
              <a:stCxn id="462" idx="7"/>
            </p:cNvCxnSpPr>
            <p:nvPr/>
          </p:nvCxnSpPr>
          <p:spPr>
            <a:xfrm flipH="1">
              <a:off x="3505304" y="1937789"/>
              <a:ext cx="1351500" cy="122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5" name="Google Shape;465;p49"/>
            <p:cNvSpPr txBox="1"/>
            <p:nvPr/>
          </p:nvSpPr>
          <p:spPr>
            <a:xfrm>
              <a:off x="3725800" y="2884225"/>
              <a:ext cx="84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опирается</a:t>
              </a:r>
              <a:r>
                <a:rPr lang="ru" sz="8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на общее будущее</a:t>
              </a:r>
              <a:endParaRPr sz="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6" name="Google Shape;466;p49"/>
            <p:cNvSpPr txBox="1"/>
            <p:nvPr/>
          </p:nvSpPr>
          <p:spPr>
            <a:xfrm>
              <a:off x="3251525" y="2357500"/>
              <a:ext cx="753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мыслит</a:t>
              </a:r>
              <a:r>
                <a:rPr lang="ru" sz="800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глобально</a:t>
              </a:r>
              <a:endParaRPr sz="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7" name="Google Shape;467;p49"/>
            <p:cNvSpPr txBox="1"/>
            <p:nvPr/>
          </p:nvSpPr>
          <p:spPr>
            <a:xfrm>
              <a:off x="4416051" y="2357474"/>
              <a:ext cx="798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чувствует</a:t>
              </a:r>
              <a:r>
                <a:rPr lang="ru" sz="8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sz="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реальность</a:t>
              </a:r>
              <a:endParaRPr sz="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8" name="Google Shape;468;p49"/>
            <p:cNvSpPr txBox="1"/>
            <p:nvPr/>
          </p:nvSpPr>
          <p:spPr>
            <a:xfrm>
              <a:off x="3791557" y="1745269"/>
              <a:ext cx="753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создает</a:t>
              </a:r>
              <a:endParaRPr sz="8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желаемые изменения</a:t>
              </a:r>
              <a:endParaRPr sz="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469" name="Google Shape;469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8339" y="2293392"/>
              <a:ext cx="561712" cy="52673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4" name="Google Shape;200;p40"/>
          <p:cNvCxnSpPr/>
          <p:nvPr/>
        </p:nvCxnSpPr>
        <p:spPr>
          <a:xfrm>
            <a:off x="-1" y="4569534"/>
            <a:ext cx="9141000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" name="Google Shape;431;p49"/>
          <p:cNvGrpSpPr/>
          <p:nvPr/>
        </p:nvGrpSpPr>
        <p:grpSpPr>
          <a:xfrm>
            <a:off x="455006" y="1495832"/>
            <a:ext cx="2872847" cy="827646"/>
            <a:chOff x="1001802" y="3401217"/>
            <a:chExt cx="3489853" cy="1299900"/>
          </a:xfrm>
        </p:grpSpPr>
        <p:sp>
          <p:nvSpPr>
            <p:cNvPr id="69" name="Google Shape;432;p49"/>
            <p:cNvSpPr/>
            <p:nvPr/>
          </p:nvSpPr>
          <p:spPr>
            <a:xfrm>
              <a:off x="1005956" y="3401217"/>
              <a:ext cx="3485700" cy="1299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433;p49"/>
            <p:cNvSpPr txBox="1"/>
            <p:nvPr/>
          </p:nvSpPr>
          <p:spPr>
            <a:xfrm>
              <a:off x="1001802" y="3418281"/>
              <a:ext cx="34857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" sz="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Обучение</a:t>
              </a:r>
              <a:endParaRPr sz="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434;p49"/>
            <p:cNvSpPr txBox="1"/>
            <p:nvPr/>
          </p:nvSpPr>
          <p:spPr>
            <a:xfrm>
              <a:off x="3195115" y="3644079"/>
              <a:ext cx="1055400" cy="76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latin typeface="Arial" panose="020B0604020202020204" pitchFamily="34" charset="0"/>
                  <a:cs typeface="Arial" panose="020B0604020202020204" pitchFamily="34" charset="0"/>
                </a:rPr>
                <a:t>Базовые грамотности, действие по образцу</a:t>
              </a:r>
              <a:endParaRPr sz="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2" name="Google Shape;435;p49"/>
            <p:cNvGrpSpPr/>
            <p:nvPr/>
          </p:nvGrpSpPr>
          <p:grpSpPr>
            <a:xfrm>
              <a:off x="1072518" y="3787411"/>
              <a:ext cx="1903053" cy="767764"/>
              <a:chOff x="4698297" y="4548144"/>
              <a:chExt cx="1309110" cy="530700"/>
            </a:xfrm>
          </p:grpSpPr>
          <p:sp>
            <p:nvSpPr>
              <p:cNvPr id="74" name="Google Shape;436;p49"/>
              <p:cNvSpPr/>
              <p:nvPr/>
            </p:nvSpPr>
            <p:spPr>
              <a:xfrm>
                <a:off x="4698297" y="4548144"/>
                <a:ext cx="834300" cy="53070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75" name="Google Shape;437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635" y="4640578"/>
                <a:ext cx="172524" cy="2620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" name="Google Shape;438;p49"/>
              <p:cNvSpPr/>
              <p:nvPr/>
            </p:nvSpPr>
            <p:spPr>
              <a:xfrm>
                <a:off x="4974017" y="4607706"/>
                <a:ext cx="262436" cy="411471"/>
              </a:xfrm>
              <a:custGeom>
                <a:avLst/>
                <a:gdLst/>
                <a:ahLst/>
                <a:cxnLst/>
                <a:rect l="l" t="t" r="r" b="b"/>
                <a:pathLst>
                  <a:path w="16392" h="33845" extrusionOk="0">
                    <a:moveTo>
                      <a:pt x="2227" y="0"/>
                    </a:moveTo>
                    <a:cubicBezTo>
                      <a:pt x="10273" y="2686"/>
                      <a:pt x="18087" y="13147"/>
                      <a:pt x="16032" y="21376"/>
                    </a:cubicBezTo>
                    <a:cubicBezTo>
                      <a:pt x="14392" y="27944"/>
                      <a:pt x="6770" y="33845"/>
                      <a:pt x="0" y="33845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439;p49"/>
              <p:cNvSpPr/>
              <p:nvPr/>
            </p:nvSpPr>
            <p:spPr>
              <a:xfrm>
                <a:off x="4969106" y="4736803"/>
                <a:ext cx="97373" cy="184077"/>
              </a:xfrm>
              <a:custGeom>
                <a:avLst/>
                <a:gdLst/>
                <a:ahLst/>
                <a:cxnLst/>
                <a:rect l="l" t="t" r="r" b="b"/>
                <a:pathLst>
                  <a:path w="6082" h="15141" extrusionOk="0">
                    <a:moveTo>
                      <a:pt x="0" y="15141"/>
                    </a:moveTo>
                    <a:cubicBezTo>
                      <a:pt x="2026" y="13791"/>
                      <a:pt x="5199" y="13050"/>
                      <a:pt x="5789" y="10688"/>
                    </a:cubicBezTo>
                    <a:cubicBezTo>
                      <a:pt x="6671" y="7157"/>
                      <a:pt x="5189" y="3256"/>
                      <a:pt x="3563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440;p49"/>
              <p:cNvSpPr txBox="1"/>
              <p:nvPr/>
            </p:nvSpPr>
            <p:spPr>
              <a:xfrm>
                <a:off x="5192874" y="4801360"/>
                <a:ext cx="401700" cy="23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ru" sz="800" b="0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Сит.</a:t>
                </a:r>
                <a:endParaRPr sz="8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441;p49"/>
              <p:cNvSpPr/>
              <p:nvPr/>
            </p:nvSpPr>
            <p:spPr>
              <a:xfrm>
                <a:off x="5280983" y="4601150"/>
                <a:ext cx="505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ru" sz="600" b="0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Знания</a:t>
                </a:r>
                <a:endParaRPr sz="6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0" name="Google Shape;442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834883" y="4682437"/>
                <a:ext cx="172524" cy="26201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1" name="Google Shape;443;p49"/>
              <p:cNvCxnSpPr>
                <a:stCxn id="80" idx="1"/>
              </p:cNvCxnSpPr>
              <p:nvPr/>
            </p:nvCxnSpPr>
            <p:spPr>
              <a:xfrm flipH="1">
                <a:off x="5594583" y="4813447"/>
                <a:ext cx="240300" cy="594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cxnSp>
          <p:nvCxnSpPr>
            <p:cNvPr id="73" name="Google Shape;444;p49"/>
            <p:cNvCxnSpPr/>
            <p:nvPr/>
          </p:nvCxnSpPr>
          <p:spPr>
            <a:xfrm>
              <a:off x="3075148" y="3820398"/>
              <a:ext cx="0" cy="632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" name="Овал 62"/>
          <p:cNvSpPr/>
          <p:nvPr/>
        </p:nvSpPr>
        <p:spPr>
          <a:xfrm>
            <a:off x="215388" y="7128"/>
            <a:ext cx="576262" cy="5762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1192</Words>
  <Application>Microsoft Office PowerPoint</Application>
  <PresentationFormat>Экран (16:9)</PresentationFormat>
  <Paragraphs>358</Paragraphs>
  <Slides>30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Times New Roman</vt:lpstr>
      <vt:lpstr>Quattrocento Sans</vt:lpstr>
      <vt:lpstr>MS Mincho</vt:lpstr>
      <vt:lpstr>Helvetica Neue</vt:lpstr>
      <vt:lpstr>Arial</vt:lpstr>
      <vt:lpstr>Verdana</vt:lpstr>
      <vt:lpstr>Calibri</vt:lpstr>
      <vt:lpstr>Helvetica Light</vt:lpstr>
      <vt:lpstr>Arial Unicode MS</vt:lpstr>
      <vt:lpstr>Simple Light</vt:lpstr>
      <vt:lpstr>Simple Light</vt:lpstr>
      <vt:lpstr>Тема Office</vt:lpstr>
      <vt:lpstr>Цифровая трансформация школы</vt:lpstr>
      <vt:lpstr>Путь “цифрового самурая”</vt:lpstr>
      <vt:lpstr>Модель цифровой трансформации</vt:lpstr>
      <vt:lpstr>Персональная образовательная логистика</vt:lpstr>
      <vt:lpstr>Презентация PowerPoint</vt:lpstr>
      <vt:lpstr>Презентация PowerPoint</vt:lpstr>
      <vt:lpstr>Презентация PowerPoint</vt:lpstr>
      <vt:lpstr>Трансформируемая деятельность</vt:lpstr>
      <vt:lpstr>Трансформируемая деятельность</vt:lpstr>
      <vt:lpstr>Трансформируемая деятельность</vt:lpstr>
      <vt:lpstr>Цифровая образовательная среда</vt:lpstr>
      <vt:lpstr>Презентация PowerPoint</vt:lpstr>
      <vt:lpstr>Презентация PowerPoint</vt:lpstr>
      <vt:lpstr>Презентация PowerPoint</vt:lpstr>
      <vt:lpstr>Цифровые реалии</vt:lpstr>
      <vt:lpstr>“Цифровые разрывы”</vt:lpstr>
      <vt:lpstr>Презентация PowerPoint</vt:lpstr>
      <vt:lpstr>Цифровая трансформация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развития школ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и ответы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трансформация школы: пробы и ошибки</dc:title>
  <dc:creator>COMP</dc:creator>
  <cp:lastModifiedBy>COMP</cp:lastModifiedBy>
  <cp:revision>115</cp:revision>
  <cp:lastPrinted>2019-10-29T05:34:35Z</cp:lastPrinted>
  <dcterms:modified xsi:type="dcterms:W3CDTF">2020-04-28T16:15:51Z</dcterms:modified>
</cp:coreProperties>
</file>