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59" r:id="rId3"/>
    <p:sldId id="288" r:id="rId4"/>
    <p:sldId id="304" r:id="rId5"/>
    <p:sldId id="309" r:id="rId6"/>
    <p:sldId id="303" r:id="rId7"/>
    <p:sldId id="289" r:id="rId8"/>
    <p:sldId id="290" r:id="rId9"/>
    <p:sldId id="301" r:id="rId10"/>
    <p:sldId id="302" r:id="rId11"/>
    <p:sldId id="291" r:id="rId12"/>
    <p:sldId id="311" r:id="rId13"/>
    <p:sldId id="312" r:id="rId14"/>
    <p:sldId id="313" r:id="rId15"/>
    <p:sldId id="316" r:id="rId16"/>
    <p:sldId id="314" r:id="rId17"/>
    <p:sldId id="315" r:id="rId18"/>
    <p:sldId id="317" r:id="rId19"/>
    <p:sldId id="318" r:id="rId20"/>
    <p:sldId id="319" r:id="rId21"/>
    <p:sldId id="320" r:id="rId22"/>
    <p:sldId id="321" r:id="rId23"/>
    <p:sldId id="326" r:id="rId24"/>
    <p:sldId id="327" r:id="rId25"/>
    <p:sldId id="323" r:id="rId26"/>
    <p:sldId id="324" r:id="rId27"/>
    <p:sldId id="325" r:id="rId28"/>
    <p:sldId id="293" r:id="rId29"/>
    <p:sldId id="328" r:id="rId30"/>
    <p:sldId id="294" r:id="rId31"/>
    <p:sldId id="329" r:id="rId32"/>
    <p:sldId id="261" r:id="rId33"/>
    <p:sldId id="263" r:id="rId34"/>
    <p:sldId id="264" r:id="rId35"/>
    <p:sldId id="265" r:id="rId36"/>
    <p:sldId id="266" r:id="rId37"/>
    <p:sldId id="267" r:id="rId38"/>
    <p:sldId id="268" r:id="rId39"/>
    <p:sldId id="269" r:id="rId40"/>
    <p:sldId id="270" r:id="rId41"/>
    <p:sldId id="271" r:id="rId42"/>
    <p:sldId id="273" r:id="rId43"/>
    <p:sldId id="274" r:id="rId44"/>
    <p:sldId id="275" r:id="rId45"/>
    <p:sldId id="276" r:id="rId46"/>
    <p:sldId id="277" r:id="rId47"/>
    <p:sldId id="278" r:id="rId48"/>
    <p:sldId id="280" r:id="rId49"/>
    <p:sldId id="282" r:id="rId50"/>
    <p:sldId id="283" r:id="rId51"/>
    <p:sldId id="284" r:id="rId52"/>
    <p:sldId id="286" r:id="rId53"/>
    <p:sldId id="287" r:id="rId54"/>
    <p:sldId id="262" r:id="rId5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6D79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39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28.05.2010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28.05.2010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28.05.2010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28.05.2010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28.05.2010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D:\&#1048;&#1088;&#1080;&#1085;&#1072;\&#1045;&#1043;&#1069;\&#1060;&#1080;&#1079;&#1080;&#1082;&#1072;\&#1055;&#1086;&#1076;&#1075;&#1086;&#1090;&#1086;&#1074;&#1082;&#1072;%20&#1082;%20&#1045;&#1043;&#1069;\81.%20&#1054;&#1087;&#1090;&#1080;&#1082;&#1072;.%20&#1063;&#1072;&#1089;&#1090;&#1100;%201\&#1057;&#1074;&#1077;&#1090;&#1086;&#1074;&#1086;&#1076;.avi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D:\&#1048;&#1088;&#1080;&#1085;&#1072;\&#1045;&#1043;&#1069;\&#1060;&#1080;&#1079;&#1080;&#1082;&#1072;\&#1055;&#1086;&#1076;&#1075;&#1086;&#1090;&#1086;&#1074;&#1082;&#1072;%20&#1082;%20&#1045;&#1043;&#1069;\81.%20&#1054;&#1087;&#1090;&#1080;&#1082;&#1072;.%20&#1063;&#1072;&#1089;&#1090;&#1100;%201\&#1061;&#1086;&#1076;%20&#1083;&#1091;&#1095;&#1077;&#1081;%20&#1074;%20&#1083;&#1080;&#1085;&#1079;&#1077;.avi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hyperlink" Target="http://ru.wikipedia.org/wiki/%D0%A4%D0%B0%D0%B9%D0%BB:Lens_ray_tracing_01.gif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../../../../../../../../Program%20Files/Physicon/Open%20Physics%202.5%20part%202/content/chapter3/section/paragraph3/images/3-3-2.gif" TargetMode="External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hyperlink" Target="http://ru.wikipedia.org/wiki/%D0%A4%D0%B0%D0%B9%D0%BB:Lens_image_6.png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hyperlink" Target="http://ru.wikipedia.org/wiki/%D0%A4%D0%B0%D0%B9%D0%BB:Lens_image_5.png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hyperlink" Target="http://ru.wikipedia.org/wiki/%D0%A4%D0%B0%D0%B9%D0%BB:Lens_image_4.png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hyperlink" Target="http://ru.wikipedia.org/wiki/%D0%A4%D0%B0%D0%B9%D0%BB:Lens_image_3.png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hyperlink" Target="http://ru.wikipedia.org/wiki/%D0%A4%D0%B0%D0%B9%D0%BB:Lens_image_2.png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hyperlink" Target="http://ru.wikipedia.org/wiki/%D0%A4%D0%B0%D0%B9%D0%BB:Lens_image_1.png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gif"/><Relationship Id="rId2" Type="http://schemas.openxmlformats.org/officeDocument/2006/relationships/image" Target="../media/image38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48;&#1088;&#1080;&#1085;&#1072;\&#1045;&#1043;&#1069;\&#1060;&#1080;&#1079;&#1080;&#1082;&#1072;\&#1055;&#1086;&#1076;&#1075;&#1086;&#1090;&#1086;&#1074;&#1082;&#1072;%20&#1082;%20&#1045;&#1043;&#1069;\81.%20&#1054;&#1087;&#1090;&#1080;&#1082;&#1072;.%20&#1063;&#1072;&#1089;&#1090;&#1100;%201\&#1051;&#1091;&#1085;&#1085;&#1099;&#1077;%20&#1079;&#1072;&#1090;&#1084;&#1077;&#1085;&#1080;&#1103;.avi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wmf"/><Relationship Id="rId1" Type="http://schemas.openxmlformats.org/officeDocument/2006/relationships/slideLayout" Target="../slideLayouts/slideLayout4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4.v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file:///C:\Program%20Files\Physicon\Open%20Physics%202.5%20part%202\content\chapter3\section\paragraph1\images\3-1-1.gif" TargetMode="Externa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5.v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4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4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hyperlink" Target="http://class-fizika.narod.ru/8_38serk.htm" TargetMode="External"/><Relationship Id="rId7" Type="http://schemas.openxmlformats.org/officeDocument/2006/relationships/hyperlink" Target="http://fipi.ru/view/sections/92/docs/" TargetMode="External"/><Relationship Id="rId2" Type="http://schemas.openxmlformats.org/officeDocument/2006/relationships/hyperlink" Target="http://dic.academic.ru/" TargetMode="External"/><Relationship Id="rId1" Type="http://schemas.openxmlformats.org/officeDocument/2006/relationships/slideLayout" Target="../slideLayouts/slideLayout9.xml"/><Relationship Id="rId6" Type="http://schemas.openxmlformats.org/officeDocument/2006/relationships/hyperlink" Target="http://ru.wikipedia.org/wiki/%D0%9F%D1%80%D0%BE%D1%81%D0%B2%D0%B5%D1%82%D0%BB%D0%B5%D0%BD%D0%B8%D0%B5_%D0%BE%D0%BF%D1%82%D0%B8%D0%BA%D0%B8" TargetMode="External"/><Relationship Id="rId5" Type="http://schemas.openxmlformats.org/officeDocument/2006/relationships/hyperlink" Target="http://optika8.narod.ru/7.Ploskoe_zerkalo.htm" TargetMode="External"/><Relationship Id="rId4" Type="http://schemas.openxmlformats.org/officeDocument/2006/relationships/hyperlink" Target="http://egephizika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file:///C:\Program%20Files\Physicon\Open%20Physics%202.5%20part%202\content\chapter3\section\paragraph1\images\3-1-1.gif" TargetMode="External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Relationship Id="rId5" Type="http://schemas.openxmlformats.org/officeDocument/2006/relationships/image" Target="file:///C:\Program%20Files\Physicon\Open%20Physics%202.5%20part%202\content\javagifs\63166759474787-1.gif" TargetMode="External"/><Relationship Id="rId4" Type="http://schemas.openxmlformats.org/officeDocument/2006/relationships/image" Target="../media/image10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>ОПТИКА 	</a:t>
            </a:r>
            <a:br>
              <a:rPr lang="ru-RU" i="1" dirty="0" smtClean="0"/>
            </a:br>
            <a:r>
              <a:rPr lang="ru-RU" dirty="0" smtClean="0"/>
              <a:t>Подготовка к ЕГЭ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Учитель: Попова И.А.</a:t>
            </a:r>
            <a:br>
              <a:rPr lang="ru-RU" dirty="0" smtClean="0"/>
            </a:br>
            <a:r>
              <a:rPr lang="ru-RU" dirty="0" smtClean="0"/>
              <a:t>МОУ СОШ № 30</a:t>
            </a:r>
          </a:p>
          <a:p>
            <a:pPr>
              <a:defRPr/>
            </a:pPr>
            <a:r>
              <a:rPr lang="ru-RU" dirty="0" smtClean="0"/>
              <a:t>Белово 2010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643570" cy="1000108"/>
          </a:xfrm>
        </p:spPr>
        <p:txBody>
          <a:bodyPr/>
          <a:lstStyle/>
          <a:p>
            <a:r>
              <a:rPr lang="ru-RU" dirty="0" smtClean="0"/>
              <a:t>Преломление света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357430"/>
            <a:ext cx="9144000" cy="4500570"/>
          </a:xfrm>
        </p:spPr>
        <p:txBody>
          <a:bodyPr>
            <a:normAutofit fontScale="77500" lnSpcReduction="20000"/>
          </a:bodyPr>
          <a:lstStyle/>
          <a:p>
            <a:pPr marL="268288" indent="-203200"/>
            <a:r>
              <a:rPr lang="ru-RU" b="1" dirty="0" smtClean="0">
                <a:solidFill>
                  <a:srgbClr val="FF0000"/>
                </a:solidFill>
              </a:rPr>
              <a:t>Абсолютный показатель преломления</a:t>
            </a:r>
            <a:r>
              <a:rPr lang="ru-RU" dirty="0" smtClean="0"/>
              <a:t> </a:t>
            </a:r>
            <a:r>
              <a:rPr lang="ru-RU" b="1" dirty="0" smtClean="0"/>
              <a:t>зависит</a:t>
            </a:r>
            <a:r>
              <a:rPr lang="ru-RU" dirty="0" smtClean="0"/>
              <a:t> от ряда факторов:</a:t>
            </a:r>
          </a:p>
          <a:p>
            <a:pPr marL="268288" indent="-203200"/>
            <a:r>
              <a:rPr lang="ru-RU" dirty="0" smtClean="0"/>
              <a:t> от </a:t>
            </a:r>
            <a:r>
              <a:rPr lang="ru-RU" b="1" dirty="0" smtClean="0">
                <a:solidFill>
                  <a:srgbClr val="FF0000"/>
                </a:solidFill>
              </a:rPr>
              <a:t>скорости</a:t>
            </a:r>
            <a:r>
              <a:rPr lang="ru-RU" dirty="0" smtClean="0"/>
              <a:t> распространения света в данной среде      </a:t>
            </a:r>
          </a:p>
          <a:p>
            <a:pPr marL="268288" indent="-203200"/>
            <a:r>
              <a:rPr lang="ru-RU" dirty="0" smtClean="0"/>
              <a:t>от </a:t>
            </a:r>
            <a:r>
              <a:rPr lang="ru-RU" b="1" dirty="0" smtClean="0">
                <a:solidFill>
                  <a:srgbClr val="FF0000"/>
                </a:solidFill>
              </a:rPr>
              <a:t>характеристик</a:t>
            </a:r>
            <a:r>
              <a:rPr lang="ru-RU" dirty="0" smtClean="0"/>
              <a:t> падающего света (от света </a:t>
            </a:r>
            <a:r>
              <a:rPr lang="ru-RU" dirty="0" err="1" smtClean="0"/>
              <a:t>спетра</a:t>
            </a:r>
            <a:r>
              <a:rPr lang="ru-RU" dirty="0" smtClean="0"/>
              <a:t>)      </a:t>
            </a:r>
          </a:p>
          <a:p>
            <a:pPr marL="268288" indent="-203200"/>
            <a:r>
              <a:rPr lang="ru-RU" dirty="0" smtClean="0"/>
              <a:t>от </a:t>
            </a:r>
            <a:r>
              <a:rPr lang="ru-RU" b="1" dirty="0" smtClean="0">
                <a:solidFill>
                  <a:srgbClr val="FF0000"/>
                </a:solidFill>
              </a:rPr>
              <a:t>физического состояния среды </a:t>
            </a:r>
            <a:r>
              <a:rPr lang="ru-RU" dirty="0" smtClean="0"/>
              <a:t>в которой распространяется свет (температуры вещества, плотности среды, наличия в среде упругих натяжений)</a:t>
            </a:r>
            <a:endParaRPr lang="en-US" dirty="0" smtClean="0"/>
          </a:p>
          <a:p>
            <a:pPr marL="268288" indent="-203200"/>
            <a:r>
              <a:rPr lang="ru-RU" b="1" dirty="0" smtClean="0">
                <a:solidFill>
                  <a:srgbClr val="FF0000"/>
                </a:solidFill>
              </a:rPr>
              <a:t>Относительным показателем преломления  </a:t>
            </a:r>
            <a:r>
              <a:rPr lang="ru-RU" b="1" dirty="0" err="1" smtClean="0">
                <a:solidFill>
                  <a:srgbClr val="FF0000"/>
                </a:solidFill>
              </a:rPr>
              <a:t>n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 smtClean="0"/>
              <a:t>второй среды относительно первой</a:t>
            </a:r>
            <a:r>
              <a:rPr lang="ru-RU" dirty="0" smtClean="0"/>
              <a:t> называется отношение скоростей света </a:t>
            </a:r>
            <a:r>
              <a:rPr lang="en-US" b="1" i="1" dirty="0" smtClean="0">
                <a:solidFill>
                  <a:srgbClr val="FF0000"/>
                </a:solidFill>
              </a:rPr>
              <a:t>n</a:t>
            </a:r>
            <a:r>
              <a:rPr lang="en-US" b="1" i="1" baseline="-25000" dirty="0" smtClean="0">
                <a:solidFill>
                  <a:srgbClr val="FF0000"/>
                </a:solidFill>
              </a:rPr>
              <a:t>1</a:t>
            </a:r>
            <a:r>
              <a:rPr lang="ru-RU" dirty="0" smtClean="0"/>
              <a:t> и </a:t>
            </a:r>
            <a:r>
              <a:rPr lang="en-US" b="1" i="1" dirty="0" smtClean="0">
                <a:solidFill>
                  <a:srgbClr val="FF0000"/>
                </a:solidFill>
              </a:rPr>
              <a:t>n</a:t>
            </a:r>
            <a:r>
              <a:rPr lang="en-US" b="1" i="1" baseline="-25000" dirty="0" smtClean="0">
                <a:solidFill>
                  <a:srgbClr val="FF0000"/>
                </a:solidFill>
              </a:rPr>
              <a:t>2 </a:t>
            </a:r>
            <a:r>
              <a:rPr lang="ru-RU" dirty="0" smtClean="0"/>
              <a:t>соответственно, в первой и второй средах: </a:t>
            </a:r>
            <a:endParaRPr lang="en-US" dirty="0" smtClean="0"/>
          </a:p>
          <a:p>
            <a:pPr marL="268288" indent="-203200"/>
            <a:r>
              <a:rPr lang="ru-RU" dirty="0" smtClean="0"/>
              <a:t>где </a:t>
            </a:r>
            <a:r>
              <a:rPr lang="en-US" b="1" i="1" dirty="0" smtClean="0">
                <a:solidFill>
                  <a:srgbClr val="FF0000"/>
                </a:solidFill>
              </a:rPr>
              <a:t>n</a:t>
            </a:r>
            <a:r>
              <a:rPr lang="en-US" b="1" i="1" baseline="-25000" dirty="0" smtClean="0">
                <a:solidFill>
                  <a:srgbClr val="FF0000"/>
                </a:solidFill>
              </a:rPr>
              <a:t>1</a:t>
            </a:r>
            <a:r>
              <a:rPr lang="ru-RU" dirty="0" smtClean="0"/>
              <a:t> и </a:t>
            </a:r>
            <a:r>
              <a:rPr lang="en-US" b="1" i="1" dirty="0" smtClean="0">
                <a:solidFill>
                  <a:srgbClr val="FF0000"/>
                </a:solidFill>
              </a:rPr>
              <a:t>n</a:t>
            </a:r>
            <a:r>
              <a:rPr lang="en-US" b="1" i="1" baseline="-25000" dirty="0" smtClean="0">
                <a:solidFill>
                  <a:srgbClr val="FF0000"/>
                </a:solidFill>
              </a:rPr>
              <a:t>2 </a:t>
            </a:r>
            <a:r>
              <a:rPr lang="ru-RU" dirty="0" smtClean="0"/>
              <a:t>- абсолютные показатели преломления первой и второй сред.</a:t>
            </a:r>
          </a:p>
          <a:p>
            <a:pPr marL="268288" indent="-203200"/>
            <a:r>
              <a:rPr lang="ru-RU" dirty="0" smtClean="0"/>
              <a:t>Если </a:t>
            </a:r>
            <a:r>
              <a:rPr lang="ru-RU" b="1" dirty="0" smtClean="0"/>
              <a:t>абсолютный показатель преломления первой среды </a:t>
            </a:r>
            <a:r>
              <a:rPr lang="ru-RU" b="1" dirty="0" smtClean="0">
                <a:solidFill>
                  <a:srgbClr val="FF0000"/>
                </a:solidFill>
              </a:rPr>
              <a:t>меньше</a:t>
            </a:r>
            <a:r>
              <a:rPr lang="ru-RU" dirty="0" smtClean="0"/>
              <a:t> </a:t>
            </a:r>
            <a:r>
              <a:rPr lang="ru-RU" b="1" dirty="0" smtClean="0"/>
              <a:t>абсолютного показателя преломления второй среды</a:t>
            </a:r>
            <a:r>
              <a:rPr lang="ru-RU" dirty="0" smtClean="0"/>
              <a:t>, то первая среда имеет </a:t>
            </a:r>
            <a:r>
              <a:rPr lang="ru-RU" b="1" dirty="0" smtClean="0">
                <a:solidFill>
                  <a:srgbClr val="FF0000"/>
                </a:solidFill>
              </a:rPr>
              <a:t>меньшую оптическую плотность</a:t>
            </a:r>
            <a:r>
              <a:rPr lang="ru-RU" dirty="0" smtClean="0"/>
              <a:t>, нежели вторая.</a:t>
            </a:r>
          </a:p>
        </p:txBody>
      </p:sp>
      <p:pic>
        <p:nvPicPr>
          <p:cNvPr id="102402" name="Picture 2" descr="http://geomoptics.narod.ru/PocazPrel/formula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50" y="142852"/>
            <a:ext cx="2543187" cy="1227745"/>
          </a:xfrm>
          <a:prstGeom prst="rect">
            <a:avLst/>
          </a:prstGeom>
          <a:solidFill>
            <a:srgbClr val="0070C0"/>
          </a:solidFill>
        </p:spPr>
      </p:pic>
      <p:pic>
        <p:nvPicPr>
          <p:cNvPr id="102404" name="Picture 4" descr="http://optika8.narod.ru/images/im8.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714356"/>
            <a:ext cx="2857488" cy="17431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</p:spPr>
        <p:txBody>
          <a:bodyPr/>
          <a:lstStyle/>
          <a:p>
            <a:r>
              <a:rPr lang="ru-RU" dirty="0" smtClean="0"/>
              <a:t>Полное внутреннее отражение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857232"/>
            <a:ext cx="8643998" cy="6000768"/>
          </a:xfrm>
        </p:spPr>
        <p:txBody>
          <a:bodyPr/>
          <a:lstStyle/>
          <a:p>
            <a:r>
              <a:rPr lang="ru-RU" b="1" dirty="0" smtClean="0"/>
              <a:t>При переходе </a:t>
            </a:r>
            <a:r>
              <a:rPr lang="ru-RU" dirty="0" smtClean="0"/>
              <a:t>света из </a:t>
            </a:r>
            <a:r>
              <a:rPr lang="ru-RU" b="1" dirty="0" smtClean="0">
                <a:solidFill>
                  <a:srgbClr val="FF0000"/>
                </a:solidFill>
              </a:rPr>
              <a:t>оптически более плотной среды</a:t>
            </a:r>
            <a:r>
              <a:rPr lang="ru-RU" dirty="0" smtClean="0"/>
              <a:t> в </a:t>
            </a:r>
            <a:r>
              <a:rPr lang="ru-RU" b="1" dirty="0" smtClean="0"/>
              <a:t>оптически менее плотную </a:t>
            </a:r>
            <a:r>
              <a:rPr lang="ru-RU" b="1" i="1" dirty="0" smtClean="0">
                <a:solidFill>
                  <a:srgbClr val="FF0000"/>
                </a:solidFill>
              </a:rPr>
              <a:t>n</a:t>
            </a:r>
            <a:r>
              <a:rPr lang="ru-RU" b="1" i="1" baseline="-25000" dirty="0" smtClean="0">
                <a:solidFill>
                  <a:srgbClr val="FF0000"/>
                </a:solidFill>
              </a:rPr>
              <a:t>2</a:t>
            </a:r>
            <a:r>
              <a:rPr lang="ru-RU" b="1" i="1" dirty="0" smtClean="0">
                <a:solidFill>
                  <a:srgbClr val="FF0000"/>
                </a:solidFill>
              </a:rPr>
              <a:t> &lt; n</a:t>
            </a:r>
            <a:r>
              <a:rPr lang="ru-RU" b="1" i="1" baseline="-25000" dirty="0" smtClean="0">
                <a:solidFill>
                  <a:srgbClr val="FF0000"/>
                </a:solidFill>
              </a:rPr>
              <a:t>1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(например, из стекла в воздух) можно наблюдать </a:t>
            </a:r>
            <a:r>
              <a:rPr lang="ru-RU" b="1" dirty="0" smtClean="0">
                <a:solidFill>
                  <a:srgbClr val="FF0000"/>
                </a:solidFill>
              </a:rPr>
              <a:t>явление полного отражения</a:t>
            </a:r>
            <a:r>
              <a:rPr lang="ru-RU" dirty="0" smtClean="0"/>
              <a:t>, то есть </a:t>
            </a:r>
            <a:r>
              <a:rPr lang="ru-RU" b="1" dirty="0" smtClean="0">
                <a:solidFill>
                  <a:srgbClr val="FF0000"/>
                </a:solidFill>
              </a:rPr>
              <a:t>исчезновение преломленного луча</a:t>
            </a:r>
            <a:r>
              <a:rPr lang="ru-RU" dirty="0" smtClean="0"/>
              <a:t>. </a:t>
            </a:r>
          </a:p>
          <a:p>
            <a:r>
              <a:rPr lang="ru-RU" dirty="0" smtClean="0"/>
              <a:t>Это явление наблюдается </a:t>
            </a:r>
            <a:r>
              <a:rPr lang="ru-RU" b="1" dirty="0" smtClean="0"/>
              <a:t>при углах падения</a:t>
            </a:r>
            <a:r>
              <a:rPr lang="ru-RU" dirty="0" smtClean="0"/>
              <a:t>, </a:t>
            </a:r>
            <a:r>
              <a:rPr lang="ru-RU" b="1" dirty="0" smtClean="0"/>
              <a:t>превышающих некоторый критический угол </a:t>
            </a:r>
            <a:r>
              <a:rPr lang="ru-RU" b="1" dirty="0" err="1" smtClean="0"/>
              <a:t>α</a:t>
            </a:r>
            <a:r>
              <a:rPr lang="ru-RU" b="1" baseline="-25000" dirty="0" err="1" smtClean="0"/>
              <a:t>пр</a:t>
            </a:r>
            <a:r>
              <a:rPr lang="ru-RU" dirty="0" smtClean="0"/>
              <a:t>, который называется </a:t>
            </a:r>
            <a:r>
              <a:rPr lang="ru-RU" b="1" dirty="0" smtClean="0">
                <a:solidFill>
                  <a:srgbClr val="FF0000"/>
                </a:solidFill>
              </a:rPr>
              <a:t>предельным углом полного внутреннего отражения</a:t>
            </a:r>
          </a:p>
          <a:p>
            <a:pPr algn="ctr"/>
            <a:r>
              <a:rPr lang="en-US" b="1" i="1" dirty="0" smtClean="0">
                <a:solidFill>
                  <a:srgbClr val="FF0000"/>
                </a:solidFill>
              </a:rPr>
              <a:t>sin </a:t>
            </a:r>
            <a:r>
              <a:rPr lang="el-GR" b="1" i="1" dirty="0" smtClean="0">
                <a:solidFill>
                  <a:srgbClr val="FF0000"/>
                </a:solidFill>
              </a:rPr>
              <a:t>α</a:t>
            </a:r>
            <a:r>
              <a:rPr lang="ru-RU" b="1" i="1" baseline="-25000" dirty="0" err="1" smtClean="0">
                <a:solidFill>
                  <a:srgbClr val="FF0000"/>
                </a:solidFill>
              </a:rPr>
              <a:t>пр</a:t>
            </a:r>
            <a:r>
              <a:rPr lang="ru-RU" b="1" i="1" dirty="0" smtClean="0">
                <a:solidFill>
                  <a:srgbClr val="FF0000"/>
                </a:solidFill>
              </a:rPr>
              <a:t> = 1 / </a:t>
            </a:r>
            <a:r>
              <a:rPr lang="en-US" b="1" i="1" dirty="0" smtClean="0">
                <a:solidFill>
                  <a:srgbClr val="FF0000"/>
                </a:solidFill>
              </a:rPr>
              <a:t>n</a:t>
            </a:r>
            <a:endParaRPr lang="ru-RU" b="1" i="1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где </a:t>
            </a:r>
            <a:r>
              <a:rPr lang="ru-RU" b="1" i="1" dirty="0" err="1" smtClean="0"/>
              <a:t>n</a:t>
            </a:r>
            <a:r>
              <a:rPr lang="ru-RU" b="1" i="1" dirty="0" smtClean="0"/>
              <a:t> = n</a:t>
            </a:r>
            <a:r>
              <a:rPr lang="ru-RU" b="1" i="1" baseline="-25000" dirty="0" smtClean="0"/>
              <a:t>1</a:t>
            </a:r>
            <a:r>
              <a:rPr lang="ru-RU" b="1" i="1" dirty="0" smtClean="0"/>
              <a:t> &gt; 1 </a:t>
            </a:r>
            <a:r>
              <a:rPr lang="ru-RU" dirty="0" smtClean="0"/>
              <a:t>– абсолютный показатель преломления первой среды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91138" name="Picture 2" descr="C:\Program Files\Physicon\Open Physics 2.5 part 2\content\chapter3\section\paragraph1\images\3-1-2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0042"/>
            <a:ext cx="9144000" cy="4708706"/>
          </a:xfrm>
          <a:prstGeom prst="rect">
            <a:avLst/>
          </a:prstGeom>
          <a:noFill/>
        </p:spPr>
      </p:pic>
      <p:sp>
        <p:nvSpPr>
          <p:cNvPr id="91139" name="Rectangle 3"/>
          <p:cNvSpPr>
            <a:spLocks noChangeArrowheads="1"/>
          </p:cNvSpPr>
          <p:nvPr/>
        </p:nvSpPr>
        <p:spPr bwMode="auto">
          <a:xfrm>
            <a:off x="1714480" y="3643314"/>
            <a:ext cx="7215238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Полное внутреннее отражение света на границе вода–воздух;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S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– точечный источник света. </a:t>
            </a:r>
          </a:p>
        </p:txBody>
      </p:sp>
      <p:pic>
        <p:nvPicPr>
          <p:cNvPr id="91141" name="Picture 5" descr="C:\Program Files\Physicon\Open Physics 2.5 part 2\content\chapter3\section\paragraph1\images\3-1-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21460" y="571481"/>
            <a:ext cx="4522541" cy="628652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214414" y="2703016"/>
            <a:ext cx="3357586" cy="4154984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ru-RU" sz="2400" b="1" dirty="0" smtClean="0"/>
              <a:t>Распространение света в волоконном </a:t>
            </a:r>
            <a:r>
              <a:rPr lang="ru-RU" sz="2400" b="1" dirty="0" err="1" smtClean="0"/>
              <a:t>световоде</a:t>
            </a:r>
            <a:r>
              <a:rPr lang="ru-RU" sz="2400" b="1" dirty="0" smtClean="0"/>
              <a:t>. При сильном изгибе волокна закон полного внутреннего отражения нарушается, и свет частично выходит из волокна через боковую поверхность.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1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1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1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1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9" grpId="0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ветовод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895600" y="2057400"/>
            <a:ext cx="3352800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036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Линза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28600" y="1371600"/>
            <a:ext cx="6324600" cy="4525963"/>
          </a:xfrm>
        </p:spPr>
        <p:txBody>
          <a:bodyPr/>
          <a:lstStyle/>
          <a:p>
            <a:r>
              <a:rPr lang="ru-RU" b="1" smtClean="0">
                <a:solidFill>
                  <a:srgbClr val="C00000"/>
                </a:solidFill>
              </a:rPr>
              <a:t>Линзой</a:t>
            </a:r>
            <a:r>
              <a:rPr lang="ru-RU" smtClean="0"/>
              <a:t> называется </a:t>
            </a:r>
            <a:r>
              <a:rPr lang="ru-RU" b="1" smtClean="0"/>
              <a:t>прозрачное тело</a:t>
            </a:r>
            <a:r>
              <a:rPr lang="ru-RU" smtClean="0"/>
              <a:t>, ограниченное двумя </a:t>
            </a:r>
            <a:r>
              <a:rPr lang="ru-RU" b="1" smtClean="0"/>
              <a:t>сферическими поверхностями</a:t>
            </a:r>
            <a:r>
              <a:rPr lang="ru-RU" smtClean="0"/>
              <a:t>. </a:t>
            </a:r>
          </a:p>
          <a:p>
            <a:r>
              <a:rPr lang="ru-RU" smtClean="0"/>
              <a:t>Если </a:t>
            </a:r>
            <a:r>
              <a:rPr lang="ru-RU" b="1" smtClean="0"/>
              <a:t>толщина</a:t>
            </a:r>
            <a:r>
              <a:rPr lang="ru-RU" smtClean="0"/>
              <a:t> самой линзы </a:t>
            </a:r>
            <a:r>
              <a:rPr lang="ru-RU" b="1" smtClean="0"/>
              <a:t>мала</a:t>
            </a:r>
            <a:r>
              <a:rPr lang="ru-RU" smtClean="0"/>
              <a:t> по сравнению с </a:t>
            </a:r>
            <a:r>
              <a:rPr lang="ru-RU" b="1" smtClean="0"/>
              <a:t>радиусами кривизны </a:t>
            </a:r>
            <a:r>
              <a:rPr lang="ru-RU" smtClean="0"/>
              <a:t>сферических поверхностей, то линзу называют </a:t>
            </a:r>
            <a:r>
              <a:rPr lang="ru-RU" b="1" smtClean="0">
                <a:solidFill>
                  <a:srgbClr val="C00000"/>
                </a:solidFill>
              </a:rPr>
              <a:t>тонкой.</a:t>
            </a:r>
          </a:p>
          <a:p>
            <a:endParaRPr lang="ru-RU" b="1" smtClean="0">
              <a:solidFill>
                <a:srgbClr val="C00000"/>
              </a:solidFill>
            </a:endParaRPr>
          </a:p>
        </p:txBody>
      </p:sp>
      <p:pic>
        <p:nvPicPr>
          <p:cNvPr id="410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6934200" y="1676400"/>
            <a:ext cx="2009775" cy="2943225"/>
          </a:xfr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2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Характеристики простых линз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2057400"/>
            <a:ext cx="8991600" cy="3276600"/>
          </a:xfrm>
        </p:spPr>
        <p:txBody>
          <a:bodyPr rtlCol="0">
            <a:normAutofit fontScale="925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Линзы бывают </a:t>
            </a:r>
            <a:r>
              <a:rPr lang="ru-RU" b="1" dirty="0" smtClean="0">
                <a:solidFill>
                  <a:srgbClr val="C00000"/>
                </a:solidFill>
              </a:rPr>
              <a:t>собирающими</a:t>
            </a:r>
            <a:r>
              <a:rPr lang="ru-RU" dirty="0" smtClean="0"/>
              <a:t>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C00000"/>
                </a:solidFill>
              </a:rPr>
              <a:t>рассеивающими</a:t>
            </a:r>
            <a:r>
              <a:rPr lang="ru-RU" dirty="0" smtClean="0"/>
              <a:t>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Основное свойство линз </a:t>
            </a:r>
            <a:r>
              <a:rPr lang="ru-RU" dirty="0" smtClean="0"/>
              <a:t>– способность </a:t>
            </a:r>
            <a:r>
              <a:rPr lang="ru-RU" b="1" dirty="0" smtClean="0">
                <a:solidFill>
                  <a:srgbClr val="C00000"/>
                </a:solidFill>
              </a:rPr>
              <a:t>давать изображения </a:t>
            </a:r>
            <a:r>
              <a:rPr lang="ru-RU" dirty="0" smtClean="0"/>
              <a:t>предметов.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Изображения бывают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rgbClr val="C00000"/>
                </a:solidFill>
              </a:rPr>
              <a:t>прямыми и перевернутыми</a:t>
            </a:r>
            <a:r>
              <a:rPr lang="ru-RU" dirty="0" smtClean="0"/>
              <a:t>,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rgbClr val="C00000"/>
                </a:solidFill>
              </a:rPr>
              <a:t>действительными и мнимыми</a:t>
            </a:r>
            <a:r>
              <a:rPr lang="ru-RU" dirty="0" smtClean="0"/>
              <a:t>,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>
                <a:solidFill>
                  <a:srgbClr val="C00000"/>
                </a:solidFill>
              </a:rPr>
              <a:t>увеличенными и уменьшенными</a:t>
            </a:r>
            <a:r>
              <a:rPr lang="ru-RU" dirty="0" smtClean="0"/>
              <a:t>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2209800" y="609600"/>
            <a:ext cx="4818063" cy="1447800"/>
          </a:xfrm>
          <a:noFill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5257800"/>
            <a:ext cx="483235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1981200" cy="2209800"/>
          </a:xfrm>
        </p:spPr>
        <p:txBody>
          <a:bodyPr/>
          <a:lstStyle/>
          <a:p>
            <a:pPr marL="93663"/>
            <a:r>
              <a:rPr lang="ru-RU" dirty="0" smtClean="0"/>
              <a:t>Виды линз</a:t>
            </a:r>
          </a:p>
        </p:txBody>
      </p:sp>
      <p:pic>
        <p:nvPicPr>
          <p:cNvPr id="921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33600" y="0"/>
            <a:ext cx="6610350" cy="690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Характеристики простых линз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0" y="1714488"/>
            <a:ext cx="4495800" cy="4906963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Если на линзу направить пучок лучей, </a:t>
            </a:r>
            <a:r>
              <a:rPr lang="ru-RU" b="1" dirty="0" smtClean="0"/>
              <a:t>параллельных главной оптической оси</a:t>
            </a:r>
            <a:r>
              <a:rPr lang="ru-RU" dirty="0" smtClean="0"/>
              <a:t>, то после прохождения через линзу </a:t>
            </a:r>
            <a:r>
              <a:rPr lang="ru-RU" b="1" dirty="0" smtClean="0"/>
              <a:t>лучи</a:t>
            </a:r>
            <a:r>
              <a:rPr lang="ru-RU" dirty="0" smtClean="0"/>
              <a:t> (или их продолжения) </a:t>
            </a:r>
            <a:r>
              <a:rPr lang="ru-RU" b="1" dirty="0" smtClean="0"/>
              <a:t>соберутся в одной точке F</a:t>
            </a:r>
            <a:r>
              <a:rPr lang="ru-RU" dirty="0" smtClean="0"/>
              <a:t>, которая называется </a:t>
            </a:r>
            <a:r>
              <a:rPr lang="ru-RU" b="1" dirty="0" smtClean="0">
                <a:solidFill>
                  <a:srgbClr val="C00000"/>
                </a:solidFill>
              </a:rPr>
              <a:t>главным фокусом линзы</a:t>
            </a:r>
            <a:r>
              <a:rPr lang="ru-RU" dirty="0" smtClean="0"/>
              <a:t>.</a:t>
            </a: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267200" y="1371600"/>
            <a:ext cx="4721225" cy="1828800"/>
          </a:xfrm>
          <a:noFill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3657600"/>
            <a:ext cx="474345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4267200" y="5791200"/>
            <a:ext cx="47244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buFont typeface="Arial" charset="0"/>
              <a:buChar char="•"/>
            </a:pPr>
            <a:r>
              <a:rPr lang="ru-RU"/>
              <a:t>Преломление параллельного пучка лучей в </a:t>
            </a:r>
            <a:r>
              <a:rPr lang="ru-RU" b="1">
                <a:solidFill>
                  <a:srgbClr val="C00000"/>
                </a:solidFill>
              </a:rPr>
              <a:t>собирающей</a:t>
            </a:r>
            <a:r>
              <a:rPr lang="ru-RU"/>
              <a:t> (a) и </a:t>
            </a:r>
            <a:r>
              <a:rPr lang="ru-RU" b="1">
                <a:solidFill>
                  <a:srgbClr val="C00000"/>
                </a:solidFill>
              </a:rPr>
              <a:t>рассеивающей</a:t>
            </a:r>
            <a:r>
              <a:rPr lang="ru-RU"/>
              <a:t> (b) линзах.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39903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Характеристики простых линз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1295400"/>
            <a:ext cx="8763000" cy="5181600"/>
          </a:xfrm>
        </p:spPr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У тонкой линзы имеются </a:t>
            </a:r>
            <a:r>
              <a:rPr lang="ru-RU" b="1" dirty="0" smtClean="0"/>
              <a:t>два главных фокуса</a:t>
            </a:r>
            <a:r>
              <a:rPr lang="ru-RU" dirty="0" smtClean="0"/>
              <a:t>, расположенных </a:t>
            </a:r>
            <a:r>
              <a:rPr lang="ru-RU" b="1" dirty="0" smtClean="0"/>
              <a:t>симметрично</a:t>
            </a:r>
            <a:r>
              <a:rPr lang="ru-RU" dirty="0" smtClean="0"/>
              <a:t> на главной оптической оси относительно линзы.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У собирающих линз </a:t>
            </a:r>
            <a:r>
              <a:rPr lang="ru-RU" b="1" dirty="0" smtClean="0"/>
              <a:t>фокусы</a:t>
            </a:r>
            <a:r>
              <a:rPr lang="ru-RU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действительные</a:t>
            </a:r>
            <a:r>
              <a:rPr lang="ru-RU" dirty="0" smtClean="0"/>
              <a:t>, у рассеивающих – </a:t>
            </a:r>
            <a:r>
              <a:rPr lang="ru-RU" b="1" dirty="0" smtClean="0">
                <a:solidFill>
                  <a:srgbClr val="C00000"/>
                </a:solidFill>
              </a:rPr>
              <a:t>мнимые</a:t>
            </a:r>
            <a:r>
              <a:rPr lang="ru-RU" dirty="0" smtClean="0"/>
              <a:t>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Пучки лучей, параллельных одной из побочных оптических осей, после прохождения через линзу также фокусируются в точку F', которая расположена при пересечении побочной оси с фокальной плоскостью Ф, то есть плоскостью, перпендикулярной главной оптической оси и проходящей через главный фокус (рис. 3.3.2).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Расстояние между </a:t>
            </a:r>
            <a:r>
              <a:rPr lang="ru-RU" b="1" dirty="0" smtClean="0"/>
              <a:t>оптическим центром </a:t>
            </a:r>
            <a:r>
              <a:rPr lang="ru-RU" dirty="0" smtClean="0"/>
              <a:t>линзы O и </a:t>
            </a:r>
            <a:r>
              <a:rPr lang="ru-RU" b="1" dirty="0" smtClean="0"/>
              <a:t>главным фокусом F </a:t>
            </a:r>
            <a:r>
              <a:rPr lang="ru-RU" dirty="0" smtClean="0"/>
              <a:t>называется </a:t>
            </a:r>
            <a:r>
              <a:rPr lang="ru-RU" b="1" dirty="0" smtClean="0">
                <a:solidFill>
                  <a:srgbClr val="C00000"/>
                </a:solidFill>
              </a:rPr>
              <a:t>фокусным расстоянием</a:t>
            </a:r>
            <a:r>
              <a:rPr lang="ru-RU" dirty="0" smtClean="0"/>
              <a:t>. Оно </a:t>
            </a:r>
            <a:r>
              <a:rPr lang="ru-RU" dirty="0" err="1" smtClean="0"/>
              <a:t>обозначаетcя</a:t>
            </a:r>
            <a:r>
              <a:rPr lang="ru-RU" dirty="0" smtClean="0"/>
              <a:t> той же буквой F.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2286000"/>
            <a:ext cx="607695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5600" y="914400"/>
            <a:ext cx="592455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 стрелкой 8"/>
          <p:cNvCxnSpPr/>
          <p:nvPr/>
        </p:nvCxnSpPr>
        <p:spPr>
          <a:xfrm>
            <a:off x="4267200" y="2590800"/>
            <a:ext cx="1676400" cy="1588"/>
          </a:xfrm>
          <a:prstGeom prst="straightConnector1">
            <a:avLst/>
          </a:prstGeom>
          <a:ln w="571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ая выноска 9"/>
          <p:cNvSpPr/>
          <p:nvPr/>
        </p:nvSpPr>
        <p:spPr>
          <a:xfrm>
            <a:off x="4495800" y="3048000"/>
            <a:ext cx="2133600" cy="838200"/>
          </a:xfrm>
          <a:prstGeom prst="wedgeRectCallout">
            <a:avLst>
              <a:gd name="adj1" fmla="val -22923"/>
              <a:gd name="adj2" fmla="val -9659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en-US" b="1" i="1" dirty="0"/>
              <a:t>F</a:t>
            </a:r>
            <a:r>
              <a:rPr lang="en-US" dirty="0"/>
              <a:t> - </a:t>
            </a:r>
            <a:r>
              <a:rPr lang="ru-RU" dirty="0"/>
              <a:t>Фокусное расстояние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Построение изображения</a:t>
            </a:r>
          </a:p>
        </p:txBody>
      </p:sp>
      <p:pic>
        <p:nvPicPr>
          <p:cNvPr id="5" name="Ход лучей в линзе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2895600" y="2057400"/>
            <a:ext cx="3352800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25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Свойства тонкой линзы: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2400" y="1219200"/>
            <a:ext cx="8839200" cy="1981200"/>
          </a:xfrm>
        </p:spPr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Луч, прошедший </a:t>
            </a:r>
            <a:r>
              <a:rPr lang="ru-RU" b="1" dirty="0" smtClean="0"/>
              <a:t>через оптический центр </a:t>
            </a:r>
            <a:r>
              <a:rPr lang="ru-RU" dirty="0" smtClean="0"/>
              <a:t>линзы, </a:t>
            </a:r>
            <a:r>
              <a:rPr lang="ru-RU" b="1" dirty="0" smtClean="0">
                <a:solidFill>
                  <a:srgbClr val="C00000"/>
                </a:solidFill>
              </a:rPr>
              <a:t>не меняет своего направления</a:t>
            </a:r>
            <a:r>
              <a:rPr lang="ru-RU" dirty="0" smtClean="0"/>
              <a:t>;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/>
              <a:t>Параллельные луч</a:t>
            </a:r>
            <a:r>
              <a:rPr lang="ru-RU" dirty="0" smtClean="0"/>
              <a:t>и, проходящие через линзу, </a:t>
            </a:r>
            <a:r>
              <a:rPr lang="ru-RU" b="1" dirty="0" smtClean="0">
                <a:solidFill>
                  <a:srgbClr val="C00000"/>
                </a:solidFill>
              </a:rPr>
              <a:t>сходятся в фокальной плоскости</a:t>
            </a:r>
            <a:r>
              <a:rPr lang="ru-RU" dirty="0" smtClean="0"/>
              <a:t>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У </a:t>
            </a:r>
            <a:r>
              <a:rPr lang="ru-RU" b="1" dirty="0" smtClean="0"/>
              <a:t>рассеивающих</a:t>
            </a:r>
            <a:r>
              <a:rPr lang="ru-RU" dirty="0" smtClean="0"/>
              <a:t> линз, наоборот, </a:t>
            </a:r>
            <a:r>
              <a:rPr lang="ru-RU" b="1" dirty="0" smtClean="0">
                <a:solidFill>
                  <a:srgbClr val="C00000"/>
                </a:solidFill>
              </a:rPr>
              <a:t>задний фокус расположен спереди</a:t>
            </a:r>
            <a:r>
              <a:rPr lang="ru-RU" dirty="0" smtClean="0"/>
              <a:t> линзы, а </a:t>
            </a:r>
            <a:r>
              <a:rPr lang="ru-RU" b="1" dirty="0" smtClean="0">
                <a:solidFill>
                  <a:srgbClr val="C00000"/>
                </a:solidFill>
              </a:rPr>
              <a:t>передний позади.</a:t>
            </a:r>
          </a:p>
        </p:txBody>
      </p:sp>
      <p:pic>
        <p:nvPicPr>
          <p:cNvPr id="13316" name="Picture 2" descr="Lens ray tracing 01.gif">
            <a:hlinkClick r:id="rId2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1447800" y="3124200"/>
            <a:ext cx="5791200" cy="36258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3"/>
          <p:cNvSpPr>
            <a:spLocks noGrp="1"/>
          </p:cNvSpPr>
          <p:nvPr>
            <p:ph type="title"/>
          </p:nvPr>
        </p:nvSpPr>
        <p:spPr>
          <a:xfrm>
            <a:off x="1928794" y="228600"/>
            <a:ext cx="6377006" cy="212883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Цель: повторение основных понятий, законов и формул </a:t>
            </a:r>
            <a:br>
              <a:rPr lang="ru-RU" dirty="0" smtClean="0"/>
            </a:br>
            <a:r>
              <a:rPr lang="ru-RU" i="1" dirty="0" smtClean="0"/>
              <a:t>ОПТИКИ</a:t>
            </a:r>
            <a:r>
              <a:rPr lang="ru-RU" dirty="0" smtClean="0"/>
              <a:t> в соответствии с кодификатором ЕГЭ.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2357422" y="2500306"/>
            <a:ext cx="6357982" cy="4357694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b="1" dirty="0" smtClean="0"/>
              <a:t>Элементы содержания, проверяемые на ЕГЭ</a:t>
            </a:r>
            <a:r>
              <a:rPr lang="ru-RU" dirty="0" smtClean="0"/>
              <a:t> </a:t>
            </a:r>
            <a:r>
              <a:rPr lang="ru-RU" b="1" dirty="0" smtClean="0"/>
              <a:t>2010</a:t>
            </a:r>
            <a:r>
              <a:rPr lang="ru-RU" dirty="0" smtClean="0"/>
              <a:t>: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Отражение света. Закон отражения света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Плоское зеркало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Преломление света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Полное внутреннее отражение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Линза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Формула тонкой линзы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Оптические приборы. Глаз как оптическая </a:t>
            </a:r>
            <a:r>
              <a:rPr lang="ru-RU" smtClean="0"/>
              <a:t>система 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Построение изображения в собирающей линзе</a:t>
            </a:r>
          </a:p>
        </p:txBody>
      </p:sp>
      <p:pic>
        <p:nvPicPr>
          <p:cNvPr id="1433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04800" y="1600200"/>
            <a:ext cx="6067425" cy="2124075"/>
          </a:xfrm>
          <a:noFill/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0" y="4572000"/>
            <a:ext cx="8915400" cy="2133600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514350" indent="-514350" fontAlgn="auto"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3200" dirty="0">
                <a:latin typeface="+mn-lt"/>
              </a:rPr>
              <a:t>Проведем луч через </a:t>
            </a:r>
            <a:r>
              <a:rPr lang="ru-RU" sz="3200" b="1" dirty="0">
                <a:latin typeface="+mn-lt"/>
              </a:rPr>
              <a:t>точку В и центр линзы</a:t>
            </a:r>
            <a:r>
              <a:rPr lang="ru-RU" sz="3200" dirty="0">
                <a:latin typeface="+mn-lt"/>
              </a:rPr>
              <a:t> – он не преломляется (</a:t>
            </a:r>
            <a:r>
              <a:rPr lang="ru-RU" sz="3200" b="1" dirty="0">
                <a:solidFill>
                  <a:srgbClr val="C00000"/>
                </a:solidFill>
                <a:latin typeface="+mn-lt"/>
              </a:rPr>
              <a:t>оптическая ось</a:t>
            </a:r>
            <a:r>
              <a:rPr lang="ru-RU" sz="3200" dirty="0">
                <a:latin typeface="+mn-lt"/>
              </a:rPr>
              <a:t>);</a:t>
            </a:r>
          </a:p>
          <a:p>
            <a:pPr marL="514350" indent="-514350" fontAlgn="auto"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3200" dirty="0">
                <a:latin typeface="+mn-lt"/>
              </a:rPr>
              <a:t>Проведем луч, </a:t>
            </a:r>
            <a:r>
              <a:rPr lang="ru-RU" sz="3200" b="1" dirty="0">
                <a:latin typeface="+mn-lt"/>
              </a:rPr>
              <a:t>параллельный главной оптической оси </a:t>
            </a:r>
            <a:r>
              <a:rPr lang="ru-RU" sz="3200" dirty="0">
                <a:latin typeface="+mn-lt"/>
              </a:rPr>
              <a:t>– он, преломляясь в линзе, должен пройти </a:t>
            </a:r>
            <a:r>
              <a:rPr lang="ru-RU" sz="3200" b="1" dirty="0">
                <a:latin typeface="+mn-lt"/>
              </a:rPr>
              <a:t>через фокус;</a:t>
            </a:r>
          </a:p>
          <a:p>
            <a:pPr marL="514350" indent="-514350" fontAlgn="auto">
              <a:spcBef>
                <a:spcPct val="2000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3200" b="1" dirty="0">
                <a:latin typeface="+mn-lt"/>
              </a:rPr>
              <a:t>При </a:t>
            </a:r>
            <a:r>
              <a:rPr lang="ru-RU" sz="3200" b="1" dirty="0">
                <a:solidFill>
                  <a:srgbClr val="C00000"/>
                </a:solidFill>
                <a:latin typeface="+mn-lt"/>
              </a:rPr>
              <a:t>пересечении</a:t>
            </a:r>
            <a:r>
              <a:rPr lang="ru-RU" sz="3200" b="1" dirty="0">
                <a:latin typeface="+mn-lt"/>
              </a:rPr>
              <a:t> двух лучей получим </a:t>
            </a:r>
            <a:r>
              <a:rPr lang="ru-RU" sz="3200" b="1" dirty="0">
                <a:solidFill>
                  <a:srgbClr val="C00000"/>
                </a:solidFill>
                <a:latin typeface="+mn-lt"/>
              </a:rPr>
              <a:t>изображение точки В</a:t>
            </a:r>
          </a:p>
        </p:txBody>
      </p:sp>
      <p:cxnSp>
        <p:nvCxnSpPr>
          <p:cNvPr id="7" name="Прямая со стрелкой 6"/>
          <p:cNvCxnSpPr/>
          <p:nvPr/>
        </p:nvCxnSpPr>
        <p:spPr>
          <a:xfrm rot="5400000" flipH="1" flipV="1">
            <a:off x="419894" y="2247106"/>
            <a:ext cx="838200" cy="1588"/>
          </a:xfrm>
          <a:prstGeom prst="straightConnector1">
            <a:avLst/>
          </a:prstGeom>
          <a:ln w="762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2" name="TextBox 9"/>
          <p:cNvSpPr txBox="1">
            <a:spLocks noChangeArrowheads="1"/>
          </p:cNvSpPr>
          <p:nvPr/>
        </p:nvSpPr>
        <p:spPr bwMode="auto">
          <a:xfrm>
            <a:off x="3048000" y="2819400"/>
            <a:ext cx="457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400" b="1" i="1"/>
              <a:t>A</a:t>
            </a:r>
            <a:endParaRPr lang="ru-RU" sz="2400" b="1" i="1"/>
          </a:p>
        </p:txBody>
      </p:sp>
      <p:sp>
        <p:nvSpPr>
          <p:cNvPr id="14343" name="TextBox 10"/>
          <p:cNvSpPr txBox="1">
            <a:spLocks noChangeArrowheads="1"/>
          </p:cNvSpPr>
          <p:nvPr/>
        </p:nvSpPr>
        <p:spPr bwMode="auto">
          <a:xfrm>
            <a:off x="685800" y="1371600"/>
            <a:ext cx="457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400" b="1" i="1"/>
              <a:t>B</a:t>
            </a:r>
            <a:endParaRPr lang="ru-RU" sz="2400" b="1" i="1"/>
          </a:p>
        </p:txBody>
      </p:sp>
      <p:cxnSp>
        <p:nvCxnSpPr>
          <p:cNvPr id="15" name="Прямая со стрелкой 14"/>
          <p:cNvCxnSpPr/>
          <p:nvPr/>
        </p:nvCxnSpPr>
        <p:spPr>
          <a:xfrm>
            <a:off x="838200" y="1905000"/>
            <a:ext cx="2590800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3352800" y="1905000"/>
            <a:ext cx="4724400" cy="20574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838200" y="1905000"/>
            <a:ext cx="7239000" cy="2133600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5400000">
            <a:off x="7392194" y="3352006"/>
            <a:ext cx="1371600" cy="1588"/>
          </a:xfrm>
          <a:prstGeom prst="straightConnector1">
            <a:avLst/>
          </a:prstGeom>
          <a:ln w="762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6248400" y="2667000"/>
            <a:ext cx="2362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>
            <a:spLocks noChangeArrowheads="1"/>
          </p:cNvSpPr>
          <p:nvPr/>
        </p:nvSpPr>
        <p:spPr bwMode="auto">
          <a:xfrm>
            <a:off x="8153400" y="3886200"/>
            <a:ext cx="6096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en-US" sz="2400" b="1" i="1"/>
              <a:t>B</a:t>
            </a:r>
            <a:r>
              <a:rPr lang="ru-RU" sz="2400" b="1" i="1" baseline="-25000"/>
              <a:t>1</a:t>
            </a:r>
            <a:endParaRPr lang="ru-RU" sz="2400" b="1" i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>
                <a:latin typeface="Arial" charset="0"/>
              </a:rPr>
              <a:t>Ход лучей	 в линзе</a:t>
            </a:r>
          </a:p>
        </p:txBody>
      </p:sp>
      <p:pic>
        <p:nvPicPr>
          <p:cNvPr id="124935" name="Picture 7" descr="../../../../../../../../../Program%20Files/Physicon/Open%20Physics%202.5%20part%202/content/chapter3/section/paragraph3/images/3-3-2.gif"/>
          <p:cNvPicPr>
            <a:picLocks noChangeAspect="1" noChangeArrowheads="1"/>
          </p:cNvPicPr>
          <p:nvPr/>
        </p:nvPicPr>
        <p:blipFill>
          <a:blip r:embed="rId2" r:link="rId3">
            <a:lum contrast="30000"/>
          </a:blip>
          <a:srcRect/>
          <a:stretch>
            <a:fillRect/>
          </a:stretch>
        </p:blipFill>
        <p:spPr bwMode="auto">
          <a:xfrm>
            <a:off x="381000" y="1600200"/>
            <a:ext cx="8305800" cy="454501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0" y="1143000"/>
            <a:ext cx="2438400" cy="762000"/>
          </a:xfrm>
          <a:prstGeom prst="wedgeRoundRectCallout">
            <a:avLst>
              <a:gd name="adj1" fmla="val 131606"/>
              <a:gd name="adj2" fmla="val 64125"/>
              <a:gd name="adj3" fmla="val 16667"/>
            </a:avLst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b="1" dirty="0"/>
              <a:t>В собирающей линзе</a:t>
            </a:r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0" y="3276600"/>
            <a:ext cx="2362200" cy="762000"/>
          </a:xfrm>
          <a:prstGeom prst="wedgeRoundRectCallout">
            <a:avLst>
              <a:gd name="adj1" fmla="val 131606"/>
              <a:gd name="adj2" fmla="val 64125"/>
              <a:gd name="adj3" fmla="val 16667"/>
            </a:avLst>
          </a:prstGeom>
          <a:gradFill flip="none" rotWithShape="1">
            <a:gsLst>
              <a:gs pos="0">
                <a:schemeClr val="bg2">
                  <a:lumMod val="5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ru-RU" b="1" dirty="0"/>
              <a:t>В рассеивающей линзе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Построение изображения в собирающей линзе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9144000" cy="2438400"/>
          </a:xfrm>
        </p:spPr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Если предмет поместить на расстоянии, </a:t>
            </a:r>
            <a:r>
              <a:rPr lang="ru-RU" b="1" dirty="0" smtClean="0">
                <a:solidFill>
                  <a:srgbClr val="C00000"/>
                </a:solidFill>
              </a:rPr>
              <a:t>меньшем главного фокусного расстояния</a:t>
            </a:r>
            <a:r>
              <a:rPr lang="ru-RU" dirty="0" smtClean="0"/>
              <a:t>, то лучи выйдут из линзы расходящимся пучком, нигде не пересекаясь.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Изображение при этом получается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мнимое</a:t>
            </a:r>
            <a:r>
              <a:rPr lang="ru-RU" dirty="0" smtClean="0">
                <a:solidFill>
                  <a:srgbClr val="C00000"/>
                </a:solidFill>
              </a:rPr>
              <a:t>,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прямое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C00000"/>
                </a:solidFill>
              </a:rPr>
              <a:t>увеличенное</a:t>
            </a:r>
            <a:r>
              <a:rPr lang="ru-RU" dirty="0" smtClean="0"/>
              <a:t>, т. е. в данном случае линза работает как лупа.</a:t>
            </a:r>
          </a:p>
        </p:txBody>
      </p:sp>
      <p:pic>
        <p:nvPicPr>
          <p:cNvPr id="16388" name="Picture 2" descr="http://upload.wikimedia.org/wikipedia/commons/c/c1/Lens_image_6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191000"/>
            <a:ext cx="85725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Построение изображения в собирающей линзе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43050"/>
            <a:ext cx="9144000" cy="224315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Если предмет находится </a:t>
            </a:r>
            <a:r>
              <a:rPr lang="ru-RU" b="1" dirty="0" smtClean="0">
                <a:solidFill>
                  <a:srgbClr val="C00000"/>
                </a:solidFill>
              </a:rPr>
              <a:t>в плоскости переднего главного фокуса</a:t>
            </a:r>
            <a:r>
              <a:rPr lang="ru-RU" dirty="0" smtClean="0"/>
              <a:t> линзы, то лучи, пройдя через линзу, пойдут параллельно, и </a:t>
            </a:r>
            <a:r>
              <a:rPr lang="ru-RU" b="1" dirty="0" smtClean="0">
                <a:solidFill>
                  <a:srgbClr val="C00000"/>
                </a:solidFill>
              </a:rPr>
              <a:t>изображение</a:t>
            </a:r>
            <a:r>
              <a:rPr lang="ru-RU" dirty="0" smtClean="0"/>
              <a:t> может получиться лишь в </a:t>
            </a:r>
            <a:r>
              <a:rPr lang="ru-RU" b="1" dirty="0" smtClean="0">
                <a:solidFill>
                  <a:srgbClr val="C00000"/>
                </a:solidFill>
              </a:rPr>
              <a:t>бесконечности</a:t>
            </a:r>
            <a:r>
              <a:rPr lang="ru-RU" dirty="0" smtClean="0"/>
              <a:t>.</a:t>
            </a:r>
          </a:p>
        </p:txBody>
      </p:sp>
      <p:pic>
        <p:nvPicPr>
          <p:cNvPr id="17412" name="Picture 2" descr="http://upload.wikimedia.org/wikipedia/commons/f/f9/Lens_image_5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3733800"/>
            <a:ext cx="8458200" cy="263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Построение изображения в собирающей линзе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85926"/>
            <a:ext cx="9144000" cy="2514600"/>
          </a:xfrm>
        </p:spPr>
        <p:txBody>
          <a:bodyPr rtlCol="0">
            <a:normAutofit fontScale="85000" lnSpcReduction="1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Если предмет помещён </a:t>
            </a:r>
            <a:r>
              <a:rPr lang="ru-RU" b="1" dirty="0" smtClean="0">
                <a:solidFill>
                  <a:srgbClr val="C00000"/>
                </a:solidFill>
              </a:rPr>
              <a:t>между передним фокусом и двойным фокусным расстоянием</a:t>
            </a:r>
            <a:r>
              <a:rPr lang="ru-RU" dirty="0" smtClean="0"/>
              <a:t>, то </a:t>
            </a:r>
            <a:r>
              <a:rPr lang="ru-RU" b="1" dirty="0" smtClean="0"/>
              <a:t>изображение</a:t>
            </a:r>
            <a:r>
              <a:rPr lang="ru-RU" dirty="0" smtClean="0"/>
              <a:t> будет получено </a:t>
            </a:r>
            <a:r>
              <a:rPr lang="ru-RU" b="1" dirty="0" smtClean="0"/>
              <a:t>за двойным фокусным </a:t>
            </a:r>
            <a:r>
              <a:rPr lang="ru-RU" dirty="0" smtClean="0"/>
              <a:t>расстоянием и будет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действительным</a:t>
            </a:r>
            <a:r>
              <a:rPr lang="ru-RU" dirty="0" smtClean="0">
                <a:solidFill>
                  <a:srgbClr val="C00000"/>
                </a:solidFill>
              </a:rPr>
              <a:t>,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перевёрнутым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C00000"/>
                </a:solidFill>
              </a:rPr>
              <a:t>увеличенным</a:t>
            </a:r>
            <a:r>
              <a:rPr lang="ru-RU" dirty="0" smtClean="0">
                <a:solidFill>
                  <a:srgbClr val="C00000"/>
                </a:solidFill>
              </a:rPr>
              <a:t>.</a:t>
            </a:r>
          </a:p>
        </p:txBody>
      </p:sp>
      <p:pic>
        <p:nvPicPr>
          <p:cNvPr id="18436" name="Picture 2" descr="http://upload.wikimedia.org/wikipedia/commons/4/4b/Lens_image_4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267200"/>
            <a:ext cx="832802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Построение изображения в собирающей линзе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85926"/>
            <a:ext cx="9144000" cy="2514600"/>
          </a:xfrm>
        </p:spPr>
        <p:txBody>
          <a:bodyPr rtlCol="0">
            <a:normAutofit fontScale="77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Если предмет помещён </a:t>
            </a:r>
            <a:r>
              <a:rPr lang="ru-RU" b="1" dirty="0" smtClean="0">
                <a:solidFill>
                  <a:srgbClr val="C00000"/>
                </a:solidFill>
              </a:rPr>
              <a:t>на двойном фокусном расстоянии</a:t>
            </a:r>
            <a:r>
              <a:rPr lang="ru-RU" dirty="0" smtClean="0"/>
              <a:t> от линзы, то полученное изображение находится по другую сторону линзы </a:t>
            </a:r>
            <a:r>
              <a:rPr lang="ru-RU" b="1" dirty="0" smtClean="0">
                <a:solidFill>
                  <a:srgbClr val="C00000"/>
                </a:solidFill>
              </a:rPr>
              <a:t>на двойном фокусном расстоянии </a:t>
            </a:r>
            <a:r>
              <a:rPr lang="ru-RU" dirty="0" smtClean="0"/>
              <a:t>от неё. Изображение получается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действительным</a:t>
            </a:r>
            <a:r>
              <a:rPr lang="ru-RU" dirty="0" smtClean="0">
                <a:solidFill>
                  <a:srgbClr val="C00000"/>
                </a:solidFill>
              </a:rPr>
              <a:t>,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перевёрнутым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C00000"/>
                </a:solidFill>
              </a:rPr>
              <a:t>равным по величине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предмету.</a:t>
            </a:r>
          </a:p>
        </p:txBody>
      </p:sp>
      <p:pic>
        <p:nvPicPr>
          <p:cNvPr id="19460" name="Picture 2" descr="http://upload.wikimedia.org/wikipedia/commons/b/b0/Lens_image_3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297362"/>
            <a:ext cx="8229600" cy="256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Построение изображения в собирающей линзе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14488"/>
            <a:ext cx="9144000" cy="2514600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Если предмет приближён к линзе и находится на расстоянии, </a:t>
            </a:r>
            <a:r>
              <a:rPr lang="ru-RU" b="1" dirty="0" smtClean="0"/>
              <a:t>превышающем двойное фокусное </a:t>
            </a:r>
            <a:r>
              <a:rPr lang="ru-RU" dirty="0" smtClean="0"/>
              <a:t>расстояние линзы, то изображение его будет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действительным</a:t>
            </a:r>
            <a:r>
              <a:rPr lang="ru-RU" dirty="0" smtClean="0">
                <a:solidFill>
                  <a:srgbClr val="C00000"/>
                </a:solidFill>
              </a:rPr>
              <a:t>,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перевёрнутым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C00000"/>
                </a:solidFill>
              </a:rPr>
              <a:t>уменьшенным</a:t>
            </a:r>
            <a:r>
              <a:rPr lang="ru-RU" dirty="0" smtClean="0"/>
              <a:t>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и расположится </a:t>
            </a:r>
            <a:r>
              <a:rPr lang="ru-RU" b="1" dirty="0" smtClean="0"/>
              <a:t>за главным фокусом </a:t>
            </a:r>
            <a:r>
              <a:rPr lang="ru-RU" dirty="0" smtClean="0"/>
              <a:t>на отрезке между ним и двойным фокусным расстоянием.</a:t>
            </a:r>
          </a:p>
        </p:txBody>
      </p:sp>
      <p:pic>
        <p:nvPicPr>
          <p:cNvPr id="20484" name="Picture 2" descr="http://upload.wikimedia.org/wikipedia/commons/4/44/Lens_image_2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357694"/>
            <a:ext cx="8534400" cy="265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Построение изображения в собирающей линзе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57364"/>
            <a:ext cx="9144000" cy="2286000"/>
          </a:xfrm>
        </p:spPr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Если предмет находится </a:t>
            </a:r>
            <a:r>
              <a:rPr lang="ru-RU" b="1" dirty="0" smtClean="0"/>
              <a:t>на бесконечно далёком от линзы расстоянии</a:t>
            </a:r>
            <a:r>
              <a:rPr lang="ru-RU" dirty="0" smtClean="0"/>
              <a:t>, то его изображение получается в заднем фокусе линзы F’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действительным</a:t>
            </a:r>
            <a:r>
              <a:rPr lang="ru-RU" dirty="0" smtClean="0">
                <a:solidFill>
                  <a:srgbClr val="C00000"/>
                </a:solidFill>
              </a:rPr>
              <a:t>,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C00000"/>
                </a:solidFill>
              </a:rPr>
              <a:t>перевёрнутым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 smtClean="0">
                <a:solidFill>
                  <a:srgbClr val="C00000"/>
                </a:solidFill>
              </a:rPr>
              <a:t>уменьшенным</a:t>
            </a:r>
            <a:r>
              <a:rPr lang="ru-RU" dirty="0" smtClean="0"/>
              <a:t> до подобия точки.</a:t>
            </a:r>
          </a:p>
        </p:txBody>
      </p:sp>
      <p:pic>
        <p:nvPicPr>
          <p:cNvPr id="21508" name="Picture 2" descr="http://upload.wikimedia.org/wikipedia/commons/2/28/Lens_image_1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267200"/>
            <a:ext cx="8328025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786578" cy="1142984"/>
          </a:xfrm>
        </p:spPr>
        <p:txBody>
          <a:bodyPr>
            <a:normAutofit/>
          </a:bodyPr>
          <a:lstStyle/>
          <a:p>
            <a:r>
              <a:rPr lang="ru-RU" dirty="0" smtClean="0"/>
              <a:t>Формула тонкой линзы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64357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Изображения можно также рассчитать с помощью </a:t>
            </a:r>
            <a:r>
              <a:rPr lang="ru-RU" b="1" dirty="0" smtClean="0">
                <a:solidFill>
                  <a:srgbClr val="FF0000"/>
                </a:solidFill>
              </a:rPr>
              <a:t>формулы тонкой линзы</a:t>
            </a:r>
            <a:r>
              <a:rPr lang="ru-RU" dirty="0" smtClean="0"/>
              <a:t>. </a:t>
            </a:r>
          </a:p>
          <a:p>
            <a:r>
              <a:rPr lang="ru-RU" dirty="0" smtClean="0"/>
              <a:t>Если </a:t>
            </a:r>
            <a:r>
              <a:rPr lang="ru-RU" b="1" dirty="0" smtClean="0"/>
              <a:t>расстояние от предмета до линзы </a:t>
            </a:r>
            <a:r>
              <a:rPr lang="ru-RU" dirty="0" smtClean="0"/>
              <a:t>обозначить через </a:t>
            </a:r>
            <a:r>
              <a:rPr lang="ru-RU" b="1" i="1" dirty="0" err="1" smtClean="0">
                <a:solidFill>
                  <a:srgbClr val="FF0000"/>
                </a:solidFill>
              </a:rPr>
              <a:t>d</a:t>
            </a:r>
            <a:r>
              <a:rPr lang="ru-RU" dirty="0" smtClean="0"/>
              <a:t>, а </a:t>
            </a:r>
            <a:r>
              <a:rPr lang="ru-RU" b="1" dirty="0" smtClean="0"/>
              <a:t>расстояние от линзы до изображения</a:t>
            </a:r>
            <a:r>
              <a:rPr lang="ru-RU" dirty="0" smtClean="0"/>
              <a:t> через </a:t>
            </a:r>
            <a:r>
              <a:rPr lang="ru-RU" b="1" i="1" dirty="0" err="1" smtClean="0">
                <a:solidFill>
                  <a:srgbClr val="FF0000"/>
                </a:solidFill>
              </a:rPr>
              <a:t>f</a:t>
            </a:r>
            <a:r>
              <a:rPr lang="ru-RU" dirty="0" smtClean="0"/>
              <a:t>, то формулу тонкой линзы можно записать в виде:</a:t>
            </a:r>
          </a:p>
          <a:p>
            <a:r>
              <a:rPr lang="ru-RU" dirty="0" smtClean="0"/>
              <a:t>Величину </a:t>
            </a:r>
            <a:r>
              <a:rPr lang="ru-RU" b="1" i="1" dirty="0" smtClean="0">
                <a:solidFill>
                  <a:srgbClr val="FF0000"/>
                </a:solidFill>
              </a:rPr>
              <a:t>D</a:t>
            </a:r>
            <a:r>
              <a:rPr lang="ru-RU" dirty="0" smtClean="0"/>
              <a:t>, </a:t>
            </a:r>
            <a:r>
              <a:rPr lang="ru-RU" b="1" dirty="0" smtClean="0"/>
              <a:t>обратную фокусному расстоянию</a:t>
            </a:r>
            <a:r>
              <a:rPr lang="ru-RU" dirty="0" smtClean="0"/>
              <a:t>. называют </a:t>
            </a:r>
            <a:r>
              <a:rPr lang="ru-RU" b="1" dirty="0" smtClean="0">
                <a:solidFill>
                  <a:srgbClr val="FF0000"/>
                </a:solidFill>
              </a:rPr>
              <a:t>оптической силой линзы</a:t>
            </a:r>
            <a:r>
              <a:rPr lang="ru-RU" dirty="0" smtClean="0"/>
              <a:t>. </a:t>
            </a:r>
          </a:p>
          <a:p>
            <a:r>
              <a:rPr lang="ru-RU" b="1" dirty="0" smtClean="0"/>
              <a:t>Единица измерения оптической силы </a:t>
            </a:r>
            <a:r>
              <a:rPr lang="ru-RU" dirty="0" smtClean="0"/>
              <a:t>является </a:t>
            </a:r>
            <a:r>
              <a:rPr lang="ru-RU" b="1" dirty="0" smtClean="0">
                <a:solidFill>
                  <a:srgbClr val="FF0000"/>
                </a:solidFill>
              </a:rPr>
              <a:t>1 диоптрия </a:t>
            </a:r>
            <a:r>
              <a:rPr lang="ru-RU" dirty="0" smtClean="0"/>
              <a:t>(</a:t>
            </a:r>
            <a:r>
              <a:rPr lang="ru-RU" b="1" i="1" dirty="0" err="1" smtClean="0">
                <a:solidFill>
                  <a:srgbClr val="FF0000"/>
                </a:solidFill>
              </a:rPr>
              <a:t>дптр</a:t>
            </a:r>
            <a:r>
              <a:rPr lang="ru-RU" dirty="0" smtClean="0"/>
              <a:t>). 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Диоптрия</a:t>
            </a:r>
            <a:r>
              <a:rPr lang="ru-RU" dirty="0" smtClean="0"/>
              <a:t> – оптическая сила линзы с фокусным расстоянием 1 м: </a:t>
            </a:r>
            <a:r>
              <a:rPr lang="ru-RU" b="1" i="1" dirty="0" smtClean="0">
                <a:solidFill>
                  <a:srgbClr val="FF0000"/>
                </a:solidFill>
              </a:rPr>
              <a:t>1 </a:t>
            </a:r>
            <a:r>
              <a:rPr lang="ru-RU" b="1" i="1" dirty="0" err="1" smtClean="0">
                <a:solidFill>
                  <a:srgbClr val="FF0000"/>
                </a:solidFill>
              </a:rPr>
              <a:t>дптр</a:t>
            </a:r>
            <a:r>
              <a:rPr lang="ru-RU" b="1" i="1" dirty="0" smtClean="0">
                <a:solidFill>
                  <a:srgbClr val="FF0000"/>
                </a:solidFill>
              </a:rPr>
              <a:t> = м</a:t>
            </a:r>
            <a:r>
              <a:rPr lang="ru-RU" b="1" i="1" baseline="30000" dirty="0" smtClean="0">
                <a:solidFill>
                  <a:srgbClr val="FF0000"/>
                </a:solidFill>
              </a:rPr>
              <a:t>–1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endParaRPr lang="ru-RU" b="1" i="1" dirty="0">
              <a:solidFill>
                <a:srgbClr val="FF0000"/>
              </a:solidFill>
            </a:endParaRPr>
          </a:p>
        </p:txBody>
      </p:sp>
      <p:pic>
        <p:nvPicPr>
          <p:cNvPr id="89090" name="Picture 2" descr="C:\Program Files\Physicon\Open Physics 2.5 part 2\content\javagifs\63166759482319-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84684" y="142852"/>
            <a:ext cx="2654566" cy="1071570"/>
          </a:xfrm>
          <a:prstGeom prst="rect">
            <a:avLst/>
          </a:prstGeom>
          <a:gradFill>
            <a:gsLst>
              <a:gs pos="0">
                <a:schemeClr val="bg2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9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6072198" cy="1666526"/>
          </a:xfrm>
        </p:spPr>
        <p:txBody>
          <a:bodyPr>
            <a:normAutofit/>
          </a:bodyPr>
          <a:lstStyle/>
          <a:p>
            <a:r>
              <a:rPr lang="ru-RU" dirty="0" smtClean="0"/>
              <a:t>Линейное увеличение линзы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43050"/>
            <a:ext cx="9144000" cy="3643338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Линейным увеличением</a:t>
            </a:r>
            <a:r>
              <a:rPr lang="ru-RU" dirty="0" smtClean="0"/>
              <a:t> линзы </a:t>
            </a:r>
            <a:r>
              <a:rPr lang="ru-RU" b="1" i="1" dirty="0" smtClean="0">
                <a:solidFill>
                  <a:srgbClr val="FF0000"/>
                </a:solidFill>
              </a:rPr>
              <a:t>Γ</a:t>
            </a:r>
            <a:r>
              <a:rPr lang="ru-RU" dirty="0" smtClean="0"/>
              <a:t> называют </a:t>
            </a:r>
            <a:r>
              <a:rPr lang="ru-RU" b="1" dirty="0" smtClean="0"/>
              <a:t>отношение</a:t>
            </a:r>
            <a:r>
              <a:rPr lang="ru-RU" dirty="0" smtClean="0"/>
              <a:t> линейных размеров изображения </a:t>
            </a:r>
            <a:r>
              <a:rPr lang="ru-RU" b="1" i="1" dirty="0" err="1" smtClean="0">
                <a:solidFill>
                  <a:srgbClr val="FF0000"/>
                </a:solidFill>
              </a:rPr>
              <a:t>h</a:t>
            </a:r>
            <a:r>
              <a:rPr lang="ru-RU" b="1" i="1" dirty="0" smtClean="0">
                <a:solidFill>
                  <a:srgbClr val="FF0000"/>
                </a:solidFill>
              </a:rPr>
              <a:t>'</a:t>
            </a:r>
            <a:r>
              <a:rPr lang="ru-RU" dirty="0" smtClean="0"/>
              <a:t> и предмета </a:t>
            </a:r>
            <a:r>
              <a:rPr lang="ru-RU" b="1" i="1" dirty="0" err="1" smtClean="0">
                <a:solidFill>
                  <a:srgbClr val="FF0000"/>
                </a:solidFill>
              </a:rPr>
              <a:t>h</a:t>
            </a:r>
            <a:endParaRPr lang="ru-RU" b="1" i="1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Радиус кривизны </a:t>
            </a:r>
            <a:r>
              <a:rPr lang="ru-RU" b="1" dirty="0" smtClean="0"/>
              <a:t>выпуклой поверхности </a:t>
            </a:r>
            <a:r>
              <a:rPr lang="ru-RU" dirty="0" smtClean="0"/>
              <a:t>считается </a:t>
            </a:r>
            <a:r>
              <a:rPr lang="ru-RU" b="1" dirty="0" smtClean="0">
                <a:solidFill>
                  <a:srgbClr val="FF0000"/>
                </a:solidFill>
              </a:rPr>
              <a:t>положительным</a:t>
            </a:r>
            <a:r>
              <a:rPr lang="ru-RU" dirty="0" smtClean="0"/>
              <a:t>, </a:t>
            </a:r>
            <a:r>
              <a:rPr lang="ru-RU" b="1" dirty="0" smtClean="0"/>
              <a:t>вогнутой</a:t>
            </a:r>
            <a:r>
              <a:rPr lang="ru-RU" dirty="0" smtClean="0"/>
              <a:t> – </a:t>
            </a:r>
            <a:r>
              <a:rPr lang="ru-RU" b="1" dirty="0" smtClean="0">
                <a:solidFill>
                  <a:srgbClr val="FF0000"/>
                </a:solidFill>
              </a:rPr>
              <a:t>отрицательным</a:t>
            </a:r>
            <a:r>
              <a:rPr lang="ru-RU" dirty="0" smtClean="0"/>
              <a:t>.</a:t>
            </a:r>
          </a:p>
          <a:p>
            <a:r>
              <a:rPr lang="ru-RU" dirty="0" smtClean="0"/>
              <a:t>Оптическая сила </a:t>
            </a:r>
            <a:r>
              <a:rPr lang="en-US" dirty="0" smtClean="0"/>
              <a:t>D </a:t>
            </a:r>
            <a:r>
              <a:rPr lang="ru-RU" dirty="0" smtClean="0"/>
              <a:t>системы из двух линз:</a:t>
            </a:r>
            <a:endParaRPr lang="ru-RU" dirty="0"/>
          </a:p>
        </p:txBody>
      </p:sp>
      <p:pic>
        <p:nvPicPr>
          <p:cNvPr id="128002" name="Picture 2" descr="C:\Program Files\Physicon\Open Physics 2.5 part 2\content\javagifs\63166759482444-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7" y="0"/>
            <a:ext cx="3714744" cy="1878726"/>
          </a:xfrm>
          <a:prstGeom prst="rect">
            <a:avLst/>
          </a:prstGeom>
          <a:gradFill>
            <a:gsLst>
              <a:gs pos="0">
                <a:schemeClr val="bg2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  <p:pic>
        <p:nvPicPr>
          <p:cNvPr id="128004" name="Picture 4" descr="C:\Program Files\Physicon\Open Physics 2.5 part 2\content\javagifs\63166759482756-9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5143511"/>
            <a:ext cx="4500594" cy="1448467"/>
          </a:xfrm>
          <a:prstGeom prst="rect">
            <a:avLst/>
          </a:prstGeom>
          <a:gradFill>
            <a:gsLst>
              <a:gs pos="0">
                <a:schemeClr val="bg2">
                  <a:lumMod val="7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80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80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929322" cy="1357298"/>
          </a:xfrm>
        </p:spPr>
        <p:txBody>
          <a:bodyPr>
            <a:normAutofit fontScale="90000"/>
          </a:bodyPr>
          <a:lstStyle/>
          <a:p>
            <a:pPr marL="93663"/>
            <a:r>
              <a:rPr lang="ru-RU" dirty="0" smtClean="0"/>
              <a:t>Отражение света. Закон отражения света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5929322" cy="2786082"/>
          </a:xfrm>
        </p:spPr>
        <p:txBody>
          <a:bodyPr>
            <a:normAutofit/>
          </a:bodyPr>
          <a:lstStyle/>
          <a:p>
            <a:pPr marL="180975" indent="-180975">
              <a:buFont typeface="Wingdings 2"/>
              <a:buChar char=""/>
              <a:defRPr/>
            </a:pPr>
            <a:r>
              <a:rPr lang="ru-RU" sz="3200" b="1" i="1" dirty="0" smtClean="0">
                <a:solidFill>
                  <a:srgbClr val="FF0000"/>
                </a:solidFill>
              </a:rPr>
              <a:t>Закон прямолинейного распространения света</a:t>
            </a:r>
            <a:r>
              <a:rPr lang="ru-RU" sz="3200" dirty="0" smtClean="0"/>
              <a:t>: в оптически однородной среде свет распространяется </a:t>
            </a:r>
            <a:r>
              <a:rPr lang="ru-RU" sz="3200" b="1" dirty="0" smtClean="0"/>
              <a:t>прямолинейно</a:t>
            </a:r>
            <a:r>
              <a:rPr lang="ru-RU" sz="3200" dirty="0" smtClean="0"/>
              <a:t>. </a:t>
            </a:r>
          </a:p>
        </p:txBody>
      </p:sp>
      <p:pic>
        <p:nvPicPr>
          <p:cNvPr id="17" name="Лунные затмения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5072066" y="3429000"/>
            <a:ext cx="3352800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0000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video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7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99032"/>
          </a:xfrm>
        </p:spPr>
        <p:txBody>
          <a:bodyPr/>
          <a:lstStyle/>
          <a:p>
            <a:r>
              <a:rPr lang="ru-RU" dirty="0" smtClean="0"/>
              <a:t>Оптические приборы.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8229600" cy="4572000"/>
          </a:xfrm>
        </p:spPr>
        <p:txBody>
          <a:bodyPr/>
          <a:lstStyle/>
          <a:p>
            <a:r>
              <a:rPr lang="ru-RU" dirty="0" smtClean="0"/>
              <a:t>Зрительные трубы – астрономическая труба Кеплера и земная труба Галилея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Фотоаппарат</a:t>
            </a:r>
            <a:endParaRPr lang="ru-RU" dirty="0"/>
          </a:p>
        </p:txBody>
      </p:sp>
      <p:pic>
        <p:nvPicPr>
          <p:cNvPr id="88066" name="Picture 2" descr="C:\Program Files\Physicon\Open Physics 2.5 part 2\content\chapter3\section\paragraph5\images\3-5-3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214554"/>
            <a:ext cx="8436925" cy="2071702"/>
          </a:xfrm>
          <a:prstGeom prst="rect">
            <a:avLst/>
          </a:prstGeom>
          <a:noFill/>
        </p:spPr>
      </p:pic>
      <p:pic>
        <p:nvPicPr>
          <p:cNvPr id="88068" name="Picture 4" descr="C:\Program Files\Physicon\Open Physics 2.5 part 2\content\chapter3\section\paragraph3\images\3-3-5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4929198"/>
            <a:ext cx="8479625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80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8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8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7858148" cy="857232"/>
          </a:xfrm>
        </p:spPr>
        <p:txBody>
          <a:bodyPr/>
          <a:lstStyle/>
          <a:p>
            <a:r>
              <a:rPr lang="ru-RU" dirty="0" smtClean="0"/>
              <a:t>Глаз как оптическая система</a:t>
            </a:r>
            <a:endParaRPr lang="ru-RU" dirty="0"/>
          </a:p>
        </p:txBody>
      </p:sp>
      <p:pic>
        <p:nvPicPr>
          <p:cNvPr id="129026" name="Picture 2" descr="C:\Program Files\Physicon\Open Physics 2.5 part 2\content\chapter3\section\paragraph4\images\3-4-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1214422"/>
            <a:ext cx="5419414" cy="4357718"/>
          </a:xfrm>
          <a:prstGeom prst="rect">
            <a:avLst/>
          </a:prstGeom>
          <a:noFill/>
        </p:spPr>
      </p:pic>
      <p:sp>
        <p:nvSpPr>
          <p:cNvPr id="6" name="Прямоугольная выноска 5"/>
          <p:cNvSpPr/>
          <p:nvPr/>
        </p:nvSpPr>
        <p:spPr>
          <a:xfrm>
            <a:off x="714348" y="4929198"/>
            <a:ext cx="3000364" cy="1143008"/>
          </a:xfrm>
          <a:prstGeom prst="wedgeRectCallout">
            <a:avLst>
              <a:gd name="adj1" fmla="val 71646"/>
              <a:gd name="adj2" fmla="val -5247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Склера -  </a:t>
            </a:r>
          </a:p>
          <a:p>
            <a:pPr algn="ctr"/>
            <a:r>
              <a:rPr lang="ru-RU" sz="2400" dirty="0" smtClean="0"/>
              <a:t>защитная оболочка белого цвета</a:t>
            </a:r>
            <a:endParaRPr lang="ru-RU" sz="2400" dirty="0"/>
          </a:p>
        </p:txBody>
      </p:sp>
      <p:sp>
        <p:nvSpPr>
          <p:cNvPr id="7" name="Прямоугольная выноска 6"/>
          <p:cNvSpPr/>
          <p:nvPr/>
        </p:nvSpPr>
        <p:spPr>
          <a:xfrm>
            <a:off x="0" y="4071942"/>
            <a:ext cx="3143176" cy="857256"/>
          </a:xfrm>
          <a:prstGeom prst="wedgeRectCallout">
            <a:avLst>
              <a:gd name="adj1" fmla="val 62274"/>
              <a:gd name="adj2" fmla="val -4815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Роговица -  </a:t>
            </a:r>
          </a:p>
          <a:p>
            <a:pPr algn="ctr"/>
            <a:r>
              <a:rPr lang="ru-RU" sz="2000" dirty="0" smtClean="0"/>
              <a:t>передняя прозрачная часть</a:t>
            </a:r>
            <a:endParaRPr lang="ru-RU" sz="2400" b="1" dirty="0"/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142844" y="2928934"/>
            <a:ext cx="3000364" cy="928694"/>
          </a:xfrm>
          <a:prstGeom prst="wedgeRectCallout">
            <a:avLst>
              <a:gd name="adj1" fmla="val 75555"/>
              <a:gd name="adj2" fmla="val 3075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Радужная оболочка  </a:t>
            </a:r>
          </a:p>
          <a:p>
            <a:pPr algn="ctr"/>
            <a:r>
              <a:rPr lang="ru-RU" sz="2000" dirty="0" smtClean="0"/>
              <a:t>окрашенная пигментом</a:t>
            </a:r>
            <a:endParaRPr lang="ru-RU" sz="2400" b="1" dirty="0"/>
          </a:p>
        </p:txBody>
      </p:sp>
      <p:sp>
        <p:nvSpPr>
          <p:cNvPr id="9" name="Прямоугольная выноска 8"/>
          <p:cNvSpPr/>
          <p:nvPr/>
        </p:nvSpPr>
        <p:spPr>
          <a:xfrm>
            <a:off x="142844" y="1857364"/>
            <a:ext cx="2928894" cy="928694"/>
          </a:xfrm>
          <a:prstGeom prst="wedgeRectCallout">
            <a:avLst>
              <a:gd name="adj1" fmla="val 93494"/>
              <a:gd name="adj2" fmla="val 11563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Хрусталик </a:t>
            </a:r>
            <a:r>
              <a:rPr lang="ru-RU" sz="2400" b="1" dirty="0" smtClean="0"/>
              <a:t>-  </a:t>
            </a:r>
          </a:p>
          <a:p>
            <a:pPr algn="ctr"/>
            <a:r>
              <a:rPr lang="ru-RU" sz="2000" dirty="0" smtClean="0"/>
              <a:t>эластичное </a:t>
            </a:r>
            <a:r>
              <a:rPr lang="ru-RU" sz="2000" dirty="0" err="1" smtClean="0"/>
              <a:t>линзоподобное</a:t>
            </a:r>
            <a:r>
              <a:rPr lang="ru-RU" sz="2000" dirty="0" smtClean="0"/>
              <a:t> тело</a:t>
            </a:r>
            <a:endParaRPr lang="ru-RU" sz="2400" b="1" dirty="0"/>
          </a:p>
        </p:txBody>
      </p:sp>
      <p:sp>
        <p:nvSpPr>
          <p:cNvPr id="10" name="Прямоугольная выноска 9"/>
          <p:cNvSpPr/>
          <p:nvPr/>
        </p:nvSpPr>
        <p:spPr>
          <a:xfrm>
            <a:off x="428596" y="642918"/>
            <a:ext cx="3214678" cy="1143008"/>
          </a:xfrm>
          <a:prstGeom prst="wedgeRectCallout">
            <a:avLst>
              <a:gd name="adj1" fmla="val 70572"/>
              <a:gd name="adj2" fmla="val 1191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Особая мышца</a:t>
            </a:r>
          </a:p>
          <a:p>
            <a:pPr algn="ctr"/>
            <a:r>
              <a:rPr lang="ru-RU" sz="2000" dirty="0" smtClean="0"/>
              <a:t>может изменять форму хрусталика, изменяя его оптическую силу</a:t>
            </a:r>
            <a:endParaRPr lang="ru-RU" sz="2000" b="1" dirty="0"/>
          </a:p>
        </p:txBody>
      </p:sp>
      <p:sp>
        <p:nvSpPr>
          <p:cNvPr id="11" name="Прямоугольная выноска 10"/>
          <p:cNvSpPr/>
          <p:nvPr/>
        </p:nvSpPr>
        <p:spPr>
          <a:xfrm>
            <a:off x="7286644" y="1000108"/>
            <a:ext cx="1857356" cy="1143008"/>
          </a:xfrm>
          <a:prstGeom prst="wedgeRectCallout">
            <a:avLst>
              <a:gd name="adj1" fmla="val -63627"/>
              <a:gd name="adj2" fmla="val 7528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Сетчатая оболочка </a:t>
            </a:r>
            <a:endParaRPr lang="ru-RU" sz="2000" b="1" dirty="0"/>
          </a:p>
        </p:txBody>
      </p:sp>
      <p:sp>
        <p:nvSpPr>
          <p:cNvPr id="12" name="Прямоугольная выноска 11"/>
          <p:cNvSpPr/>
          <p:nvPr/>
        </p:nvSpPr>
        <p:spPr>
          <a:xfrm>
            <a:off x="4643438" y="5429264"/>
            <a:ext cx="4286248" cy="1428736"/>
          </a:xfrm>
          <a:prstGeom prst="wedgeRectCallout">
            <a:avLst>
              <a:gd name="adj1" fmla="val 15723"/>
              <a:gd name="adj2" fmla="val -14715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Зрительный нерв</a:t>
            </a:r>
          </a:p>
          <a:p>
            <a:pPr algn="ctr"/>
            <a:r>
              <a:rPr lang="ru-RU" sz="2000" dirty="0" smtClean="0"/>
              <a:t>с нервными окончаниями – палочками и колбочками (светочувствительными элементы)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Рассмотрим задачи: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ЕГЭ 2001-2010 (</a:t>
            </a:r>
            <a:r>
              <a:rPr lang="ru-RU" dirty="0" err="1" smtClean="0"/>
              <a:t>Демо</a:t>
            </a:r>
            <a:r>
              <a:rPr lang="ru-RU" dirty="0" smtClean="0"/>
              <a:t>, КИМ)</a:t>
            </a:r>
          </a:p>
          <a:p>
            <a:pPr>
              <a:defRPr/>
            </a:pPr>
            <a:r>
              <a:rPr lang="ru-RU" dirty="0" smtClean="0"/>
              <a:t>ГИА-9 2008-2010 (</a:t>
            </a:r>
            <a:r>
              <a:rPr lang="ru-RU" dirty="0" err="1" smtClean="0"/>
              <a:t>Демо</a:t>
            </a:r>
            <a:r>
              <a:rPr lang="ru-RU" dirty="0" smtClean="0"/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501122" cy="351155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ГИА 2008 г. 12</a:t>
            </a:r>
            <a:r>
              <a:rPr lang="ru-RU" dirty="0" smtClean="0"/>
              <a:t>. Для получения четкого (сфокусированного) изображения на сетчатке глаза при переводе взгляда с удаленных предметов на близкие изменяется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28596" y="3786190"/>
            <a:ext cx="8358246" cy="2714644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b="1" dirty="0" smtClean="0"/>
              <a:t>диаметр зрачка 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/>
              <a:t>форма хрусталика 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/>
              <a:t>соотношение палочек и колбочек на сетчатке </a:t>
            </a:r>
          </a:p>
          <a:p>
            <a:pPr marL="457200" indent="-457200">
              <a:buFont typeface="+mj-lt"/>
              <a:buAutoNum type="arabicPeriod"/>
            </a:pPr>
            <a:r>
              <a:rPr lang="ru-RU" b="1" dirty="0" smtClean="0"/>
              <a:t>глубина глазного яблока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715436" cy="422593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ГИА 2008 г. 26</a:t>
            </a:r>
            <a:r>
              <a:rPr lang="ru-RU" dirty="0" smtClean="0"/>
              <a:t> Дима рассматривает красные розы через зеленое стекло. Какого цвета будут казаться ему розы? Объясните наблюдаемое явление. Дайте развернутое, логически связанное обоснование. </a:t>
            </a:r>
            <a:endParaRPr lang="ru-RU" dirty="0"/>
          </a:p>
        </p:txBody>
      </p:sp>
      <p:sp>
        <p:nvSpPr>
          <p:cNvPr id="6" name="Прямоугольная выноска 5"/>
          <p:cNvSpPr/>
          <p:nvPr/>
        </p:nvSpPr>
        <p:spPr>
          <a:xfrm>
            <a:off x="642910" y="4786322"/>
            <a:ext cx="8072494" cy="1714512"/>
          </a:xfrm>
          <a:prstGeom prst="wedgeRectCallout">
            <a:avLst>
              <a:gd name="adj1" fmla="val 50023"/>
              <a:gd name="adj2" fmla="val -2384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Черными, т.к. зеленое стекло не пропускает лучи красного цвета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501122" cy="314327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(ГИА 2009 г.) </a:t>
            </a:r>
            <a:r>
              <a:rPr lang="ru-RU" b="1" dirty="0" smtClean="0">
                <a:solidFill>
                  <a:srgbClr val="FF0000"/>
                </a:solidFill>
              </a:rPr>
              <a:t>13.</a:t>
            </a:r>
            <a:r>
              <a:rPr lang="ru-RU" b="1" dirty="0" smtClean="0"/>
              <a:t> </a:t>
            </a:r>
            <a:r>
              <a:rPr lang="ru-RU" dirty="0" smtClean="0"/>
              <a:t>После прохождения оптического прибора, закрытого на рисунке ширмой, ход лучей 1 и 2 изменился на 1′ и 2′. За ширмой находится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357422" y="5214950"/>
            <a:ext cx="47149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плоское зеркало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плоскопараллельная стеклянная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рассеивающая 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собирающая линза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2643182"/>
            <a:ext cx="5619758" cy="2451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8501122" cy="265429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ГИА 2009 г. 26</a:t>
            </a:r>
            <a:r>
              <a:rPr lang="ru-RU" dirty="0" smtClean="0"/>
              <a:t> Каким пятном (темным или светлым) кажется водителю ночью в свете фар его автомобиля лужа на неосвещенной дороге? Ответ поясните.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2786058"/>
            <a:ext cx="814393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1. Лужа кажется темным пятном на фоне более светлой дороги. </a:t>
            </a:r>
          </a:p>
          <a:p>
            <a:r>
              <a:rPr lang="ru-RU" sz="2800" dirty="0" smtClean="0"/>
              <a:t>2. И лужу, и дорогу освещают только фары автомобиля. От гладкой поверхности воды свет отражается зеркально, то есть вперед, и не попадает в глаза водителю. Поэтому лужа будет казаться темным пятном. От шероховатой поверхности дороги свет рассеивается и частично попадает в глаза водителю. 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90" cy="358299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(ГИА 2010 г.) 13. </a:t>
            </a:r>
            <a:r>
              <a:rPr lang="ru-RU" dirty="0" smtClean="0"/>
              <a:t>С помощью собирающей линзы получено мнимое изображение предмета. Предмет по отношению к линзе расположен на расстоянии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42976" y="4357670"/>
            <a:ext cx="7143800" cy="2500330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меньшем фокусного расстояния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равном фокусному расстоянию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большем двойного фокусного расстояния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большем фокусного и меньшем двойного фокусного расстояния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93978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(ЕГЭ 2001 г.) А18. </a:t>
            </a:r>
            <a:r>
              <a:rPr lang="ru-RU" sz="2400" dirty="0" smtClean="0"/>
              <a:t>Какая точка соответствует изображению объекта S?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3357562"/>
            <a:ext cx="80010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точка 1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точка 2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точка 3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действительного изображения объекта S не существует</a:t>
            </a:r>
            <a:endParaRPr lang="ru-RU" dirty="0"/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1500174"/>
            <a:ext cx="4338653" cy="196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939784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(ЕГЭ 2001 г.) А19. </a:t>
            </a:r>
            <a:r>
              <a:rPr lang="ru-RU" sz="2400" dirty="0" smtClean="0"/>
              <a:t>На каком рисунке правильно изображено отражение карандаша в зеркале?</a:t>
            </a:r>
            <a:endParaRPr lang="ru-RU" sz="24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3357562"/>
            <a:ext cx="80010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рисунок 1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рисунок 2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рисунок 3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рисунок 4</a:t>
            </a:r>
            <a:endParaRPr lang="ru-RU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357298"/>
            <a:ext cx="8510214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57298"/>
          </a:xfrm>
        </p:spPr>
        <p:txBody>
          <a:bodyPr>
            <a:normAutofit fontScale="90000"/>
          </a:bodyPr>
          <a:lstStyle/>
          <a:p>
            <a:pPr marL="93663"/>
            <a:r>
              <a:rPr lang="ru-RU" dirty="0" smtClean="0"/>
              <a:t>Отражение света. Закон отражения света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5929322" cy="5357850"/>
          </a:xfrm>
        </p:spPr>
        <p:txBody>
          <a:bodyPr>
            <a:normAutofit/>
          </a:bodyPr>
          <a:lstStyle/>
          <a:p>
            <a:pPr marL="180975" indent="-180975">
              <a:buFont typeface="Wingdings 2"/>
              <a:buChar char=""/>
              <a:defRPr/>
            </a:pPr>
            <a:r>
              <a:rPr lang="ru-RU" sz="3200" b="1" i="1" dirty="0" smtClean="0">
                <a:solidFill>
                  <a:srgbClr val="FF0000"/>
                </a:solidFill>
              </a:rPr>
              <a:t>Закон отражения света</a:t>
            </a:r>
            <a:r>
              <a:rPr lang="ru-RU" sz="3200" dirty="0" smtClean="0"/>
              <a:t>: </a:t>
            </a:r>
            <a:r>
              <a:rPr lang="ru-RU" sz="3200" b="1" dirty="0" smtClean="0"/>
              <a:t>падающий</a:t>
            </a:r>
            <a:r>
              <a:rPr lang="ru-RU" sz="3200" dirty="0" smtClean="0"/>
              <a:t> и </a:t>
            </a:r>
            <a:r>
              <a:rPr lang="ru-RU" sz="3200" b="1" dirty="0" smtClean="0"/>
              <a:t>отраженный лучи</a:t>
            </a:r>
            <a:r>
              <a:rPr lang="ru-RU" sz="3200" dirty="0" smtClean="0"/>
              <a:t>, а также </a:t>
            </a:r>
            <a:r>
              <a:rPr lang="ru-RU" sz="3200" b="1" dirty="0" smtClean="0"/>
              <a:t>перпендикуляр к границе </a:t>
            </a:r>
            <a:r>
              <a:rPr lang="ru-RU" sz="3200" dirty="0" smtClean="0"/>
              <a:t>раздела двух сред, восстановленный в точке падения луча, </a:t>
            </a:r>
            <a:r>
              <a:rPr lang="ru-RU" sz="3200" b="1" dirty="0" smtClean="0"/>
              <a:t>лежат в одной плоскости</a:t>
            </a:r>
            <a:r>
              <a:rPr lang="ru-RU" sz="3200" dirty="0" smtClean="0"/>
              <a:t> (плоскость падения). </a:t>
            </a:r>
            <a:r>
              <a:rPr lang="ru-RU" sz="3200" b="1" dirty="0" smtClean="0">
                <a:solidFill>
                  <a:srgbClr val="FF0000"/>
                </a:solidFill>
              </a:rPr>
              <a:t>Угол отражения </a:t>
            </a:r>
            <a:r>
              <a:rPr lang="ru-RU" sz="3200" b="1" dirty="0" err="1" smtClean="0">
                <a:solidFill>
                  <a:srgbClr val="FF0000"/>
                </a:solidFill>
              </a:rPr>
              <a:t>γ </a:t>
            </a:r>
            <a:r>
              <a:rPr lang="ru-RU" sz="3200" b="1" dirty="0" smtClean="0">
                <a:solidFill>
                  <a:srgbClr val="FF0000"/>
                </a:solidFill>
              </a:rPr>
              <a:t>равен углу падения </a:t>
            </a:r>
            <a:r>
              <a:rPr lang="ru-RU" sz="3200" b="1" dirty="0" err="1" smtClean="0">
                <a:solidFill>
                  <a:srgbClr val="FF0000"/>
                </a:solidFill>
              </a:rPr>
              <a:t>α</a:t>
            </a:r>
            <a:r>
              <a:rPr lang="ru-RU" sz="3200" dirty="0" smtClean="0"/>
              <a:t>.</a:t>
            </a:r>
          </a:p>
        </p:txBody>
      </p:sp>
      <p:pic>
        <p:nvPicPr>
          <p:cNvPr id="7" name="Picture 2" descr="http://geomoptics.narod.ru/Zerkalo/zer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1357298"/>
            <a:ext cx="3214678" cy="41419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36841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(ЕГЭ 2001 г., </a:t>
            </a:r>
            <a:r>
              <a:rPr lang="ru-RU" sz="2400" b="1" dirty="0" err="1" smtClean="0">
                <a:solidFill>
                  <a:srgbClr val="FF0000"/>
                </a:solidFill>
              </a:rPr>
              <a:t>Демо</a:t>
            </a:r>
            <a:r>
              <a:rPr lang="ru-RU" sz="2400" b="1" dirty="0" smtClean="0">
                <a:solidFill>
                  <a:srgbClr val="FF0000"/>
                </a:solidFill>
              </a:rPr>
              <a:t>) 23. </a:t>
            </a:r>
            <a:r>
              <a:rPr lang="ru-RU" sz="2400" dirty="0" smtClean="0"/>
              <a:t>Какая из точек ( 1,  2,  3  или 4 ), показанных на рисунке, является изображением точки  </a:t>
            </a:r>
            <a:r>
              <a:rPr lang="ru-RU" sz="2400" b="1" dirty="0" smtClean="0"/>
              <a:t>S</a:t>
            </a:r>
            <a:r>
              <a:rPr lang="ru-RU" sz="2400" dirty="0" smtClean="0"/>
              <a:t>  в зеркале?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2000240"/>
            <a:ext cx="42862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Точка  1.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Точка  2.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Точка  3.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Точка  4.</a:t>
            </a:r>
            <a:endParaRPr lang="ru-RU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500173"/>
            <a:ext cx="3583004" cy="35597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36841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(ЕГЭ 2001 г., </a:t>
            </a:r>
            <a:r>
              <a:rPr lang="ru-RU" sz="2400" b="1" dirty="0" err="1" smtClean="0">
                <a:solidFill>
                  <a:srgbClr val="FF0000"/>
                </a:solidFill>
              </a:rPr>
              <a:t>Демо</a:t>
            </a:r>
            <a:r>
              <a:rPr lang="ru-RU" sz="2400" b="1" dirty="0" smtClean="0">
                <a:solidFill>
                  <a:srgbClr val="FF0000"/>
                </a:solidFill>
              </a:rPr>
              <a:t>) 24. </a:t>
            </a:r>
            <a:r>
              <a:rPr lang="ru-RU" sz="2400" dirty="0" smtClean="0"/>
              <a:t>Какая из точек ( 1,  2,  3  или 4 ), показанных на рисунке, является изображением точки  </a:t>
            </a:r>
            <a:r>
              <a:rPr lang="ru-RU" sz="2400" b="1" dirty="0" smtClean="0"/>
              <a:t>S</a:t>
            </a:r>
            <a:r>
              <a:rPr lang="ru-RU" sz="2400" dirty="0" smtClean="0"/>
              <a:t>  в собирающей линзе?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8596" y="2000240"/>
            <a:ext cx="428628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Точка  1.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Точка  2.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Точка  3.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Точка  4.</a:t>
            </a:r>
            <a:endParaRPr lang="ru-RU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1857364"/>
            <a:ext cx="4529155" cy="2849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93991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(ЕГЭ 2002 г., </a:t>
            </a:r>
            <a:r>
              <a:rPr lang="ru-RU" sz="2400" b="1" dirty="0" err="1" smtClean="0">
                <a:solidFill>
                  <a:srgbClr val="FF0000"/>
                </a:solidFill>
              </a:rPr>
              <a:t>Демо</a:t>
            </a:r>
            <a:r>
              <a:rPr lang="ru-RU" sz="2400" b="1" dirty="0" smtClean="0">
                <a:solidFill>
                  <a:srgbClr val="FF0000"/>
                </a:solidFill>
              </a:rPr>
              <a:t>) А33. </a:t>
            </a:r>
            <a:r>
              <a:rPr lang="ru-RU" sz="2400" dirty="0" smtClean="0"/>
              <a:t>На рисунке дан ход лучей, полученный при исследовании прохождения луча через плоскопараллельную пластину. Показатель преломления материала пластины на основе этих данных равен</a:t>
            </a:r>
            <a:endParaRPr lang="ru-RU" sz="2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57356" y="2643182"/>
            <a:ext cx="14287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0,67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1,33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1,5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000" dirty="0" smtClean="0"/>
              <a:t>2,0</a:t>
            </a:r>
            <a:endParaRPr lang="ru-RU" sz="2000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41987" name="Object 3"/>
          <p:cNvGraphicFramePr>
            <a:graphicFrameLocks noChangeAspect="1"/>
          </p:cNvGraphicFramePr>
          <p:nvPr/>
        </p:nvGraphicFramePr>
        <p:xfrm>
          <a:off x="5286380" y="2786058"/>
          <a:ext cx="3111513" cy="2899109"/>
        </p:xfrm>
        <a:graphic>
          <a:graphicData uri="http://schemas.openxmlformats.org/presentationml/2006/ole">
            <p:oleObj spid="_x0000_s41987" name="Picture" r:id="rId3" imgW="4293360" imgH="4191120" progId="Word.Picture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55732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2002 г. А</a:t>
            </a:r>
            <a:r>
              <a:rPr lang="en-US" sz="2800" dirty="0" smtClean="0">
                <a:solidFill>
                  <a:srgbClr val="FF0000"/>
                </a:solidFill>
              </a:rPr>
              <a:t>21 </a:t>
            </a:r>
            <a:r>
              <a:rPr lang="ru-RU" sz="2800" dirty="0" smtClean="0">
                <a:solidFill>
                  <a:srgbClr val="FF0000"/>
                </a:solidFill>
              </a:rPr>
              <a:t>(КИМ). </a:t>
            </a:r>
            <a:r>
              <a:rPr lang="ru-RU" sz="2400" dirty="0" smtClean="0"/>
              <a:t>Разложение белого света в спектр при прохождении через призму обусловлено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000232" y="2428868"/>
            <a:ext cx="478634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1)</a:t>
            </a:r>
            <a:r>
              <a:rPr lang="en-US" sz="2800" dirty="0" smtClean="0"/>
              <a:t> </a:t>
            </a:r>
            <a:r>
              <a:rPr lang="ru-RU" sz="2800" dirty="0" smtClean="0"/>
              <a:t>преломлением света</a:t>
            </a:r>
          </a:p>
          <a:p>
            <a:r>
              <a:rPr lang="ru-RU" sz="2800" dirty="0" smtClean="0"/>
              <a:t>2)</a:t>
            </a:r>
            <a:r>
              <a:rPr lang="en-US" sz="2800" dirty="0" smtClean="0"/>
              <a:t> </a:t>
            </a:r>
            <a:r>
              <a:rPr lang="ru-RU" sz="2800" dirty="0" smtClean="0"/>
              <a:t>отражением света</a:t>
            </a:r>
          </a:p>
          <a:p>
            <a:r>
              <a:rPr lang="ru-RU" sz="2800" dirty="0" smtClean="0"/>
              <a:t>3)</a:t>
            </a:r>
            <a:r>
              <a:rPr lang="en-US" sz="2800" dirty="0" smtClean="0"/>
              <a:t> </a:t>
            </a:r>
            <a:r>
              <a:rPr lang="ru-RU" sz="2800" dirty="0" smtClean="0"/>
              <a:t>поляризацией света</a:t>
            </a:r>
          </a:p>
          <a:p>
            <a:r>
              <a:rPr lang="ru-RU" sz="2800" dirty="0" smtClean="0"/>
              <a:t>4)</a:t>
            </a:r>
            <a:r>
              <a:rPr lang="en-US" sz="2800" dirty="0" smtClean="0"/>
              <a:t> </a:t>
            </a:r>
            <a:r>
              <a:rPr lang="ru-RU" sz="2800" dirty="0" smtClean="0"/>
              <a:t>дисперсией света 		</a:t>
            </a:r>
            <a:endParaRPr lang="ru-RU" sz="2800" dirty="0"/>
          </a:p>
        </p:txBody>
      </p:sp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05726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2002 г. А32 (КИМ). </a:t>
            </a:r>
            <a:r>
              <a:rPr lang="ru-RU" sz="2400" dirty="0" smtClean="0"/>
              <a:t>Какая часть изображения стрелки в зеркале видна глазу?</a:t>
            </a:r>
            <a:endParaRPr lang="ru-RU" sz="280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214282" y="2071678"/>
            <a:ext cx="36433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1/4</a:t>
            </a: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1/2</a:t>
            </a: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вся стрелка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стрелка не видна вообще</a:t>
            </a:r>
            <a:endParaRPr lang="ru-RU" dirty="0"/>
          </a:p>
        </p:txBody>
      </p:sp>
      <p:graphicFrame>
        <p:nvGraphicFramePr>
          <p:cNvPr id="70658" name="Object 2"/>
          <p:cNvGraphicFramePr>
            <a:graphicFrameLocks noChangeAspect="1"/>
          </p:cNvGraphicFramePr>
          <p:nvPr/>
        </p:nvGraphicFramePr>
        <p:xfrm>
          <a:off x="4000496" y="1428735"/>
          <a:ext cx="4233878" cy="4163151"/>
        </p:xfrm>
        <a:graphic>
          <a:graphicData uri="http://schemas.openxmlformats.org/presentationml/2006/ole">
            <p:oleObj spid="_x0000_s70658" name="Picture" r:id="rId3" imgW="3489840" imgH="3438360" progId="Word.Picture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511288"/>
          </a:xfrm>
        </p:spPr>
        <p:txBody>
          <a:bodyPr>
            <a:noAutofit/>
          </a:bodyPr>
          <a:lstStyle/>
          <a:p>
            <a:pPr hangingPunct="0"/>
            <a:r>
              <a:rPr lang="ru-RU" sz="2400" b="1" dirty="0" smtClean="0">
                <a:solidFill>
                  <a:srgbClr val="FF0000"/>
                </a:solidFill>
              </a:rPr>
              <a:t>(ЕГЭ 2003 г., КИМ) А</a:t>
            </a:r>
            <a:r>
              <a:rPr lang="en-US" sz="2400" b="1" dirty="0" smtClean="0">
                <a:solidFill>
                  <a:srgbClr val="FF0000"/>
                </a:solidFill>
              </a:rPr>
              <a:t>21</a:t>
            </a:r>
            <a:r>
              <a:rPr lang="ru-RU" sz="2400" b="1" dirty="0" smtClean="0">
                <a:solidFill>
                  <a:srgbClr val="FF0000"/>
                </a:solidFill>
              </a:rPr>
              <a:t>. </a:t>
            </a:r>
            <a:r>
              <a:rPr lang="ru-RU" sz="2400" dirty="0" smtClean="0"/>
              <a:t>Объектив фотоаппарата является собирающей линзой. При фотографировании предмета он дает на пленке изображение</a:t>
            </a:r>
            <a:endParaRPr lang="ru-RU" sz="2400" b="1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357290" y="2928934"/>
            <a:ext cx="61436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hangingPunct="0">
              <a:buFont typeface="+mj-lt"/>
              <a:buAutoNum type="arabicPeriod"/>
            </a:pPr>
            <a:r>
              <a:rPr lang="ru-RU" dirty="0" smtClean="0"/>
              <a:t>действительное прямое</a:t>
            </a:r>
          </a:p>
          <a:p>
            <a:pPr marL="342900" lvl="0" indent="-342900" hangingPunct="0">
              <a:buFont typeface="+mj-lt"/>
              <a:buAutoNum type="arabicPeriod"/>
            </a:pPr>
            <a:r>
              <a:rPr lang="ru-RU" dirty="0" smtClean="0"/>
              <a:t>мнимое прямое</a:t>
            </a:r>
          </a:p>
          <a:p>
            <a:pPr marL="342900" lvl="0" indent="-342900" hangingPunct="0">
              <a:buFont typeface="+mj-lt"/>
              <a:buAutoNum type="arabicPeriod"/>
            </a:pPr>
            <a:r>
              <a:rPr lang="ru-RU" dirty="0" smtClean="0"/>
              <a:t>действительное перевернутое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мнимое перевернутое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71480"/>
            <a:ext cx="8715436" cy="2071702"/>
          </a:xfrm>
        </p:spPr>
        <p:txBody>
          <a:bodyPr>
            <a:noAutofit/>
          </a:bodyPr>
          <a:lstStyle/>
          <a:p>
            <a:pPr hangingPunct="0"/>
            <a:r>
              <a:rPr lang="ru-RU" sz="2400" b="1" dirty="0" smtClean="0">
                <a:solidFill>
                  <a:srgbClr val="FF0000"/>
                </a:solidFill>
              </a:rPr>
              <a:t>(ЕГЭ 2003 г. </a:t>
            </a:r>
            <a:r>
              <a:rPr lang="ru-RU" sz="2400" b="1" dirty="0" err="1" smtClean="0">
                <a:solidFill>
                  <a:srgbClr val="FF0000"/>
                </a:solidFill>
              </a:rPr>
              <a:t>демо</a:t>
            </a:r>
            <a:r>
              <a:rPr lang="ru-RU" sz="2400" b="1" dirty="0" smtClean="0">
                <a:solidFill>
                  <a:srgbClr val="FF0000"/>
                </a:solidFill>
              </a:rPr>
              <a:t>) А</a:t>
            </a:r>
            <a:r>
              <a:rPr lang="en-US" sz="2400" b="1" dirty="0" smtClean="0">
                <a:solidFill>
                  <a:srgbClr val="FF0000"/>
                </a:solidFill>
              </a:rPr>
              <a:t>2</a:t>
            </a:r>
            <a:r>
              <a:rPr lang="ru-RU" sz="2400" b="1" dirty="0" smtClean="0">
                <a:solidFill>
                  <a:srgbClr val="FF0000"/>
                </a:solidFill>
              </a:rPr>
              <a:t>9. </a:t>
            </a:r>
            <a:r>
              <a:rPr lang="ru-RU" sz="2400" dirty="0" smtClean="0"/>
              <a:t>Линзу, изготовленную из двух тонких сферических стекол одинакового радиуса, между которыми находится воздух (воздушная линза), опустили в воду (см. рис.). Как действует эта линза?</a:t>
            </a:r>
            <a:endParaRPr lang="ru-RU" sz="2400" b="1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4929198"/>
            <a:ext cx="750099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hangingPunct="0">
              <a:buFont typeface="+mj-lt"/>
              <a:buAutoNum type="arabicPeriod"/>
            </a:pPr>
            <a:r>
              <a:rPr lang="ru-RU" dirty="0" smtClean="0"/>
              <a:t>как собирающая линза</a:t>
            </a:r>
          </a:p>
          <a:p>
            <a:pPr marL="342900" lvl="0" indent="-342900" hangingPunct="0">
              <a:buFont typeface="+mj-lt"/>
              <a:buAutoNum type="arabicPeriod"/>
            </a:pPr>
            <a:r>
              <a:rPr lang="ru-RU" dirty="0" smtClean="0"/>
              <a:t>как рассеивающая линза</a:t>
            </a:r>
          </a:p>
          <a:p>
            <a:pPr marL="342900" lvl="0" indent="-342900" hangingPunct="0">
              <a:buFont typeface="+mj-lt"/>
              <a:buAutoNum type="arabicPeriod"/>
            </a:pPr>
            <a:r>
              <a:rPr lang="ru-RU" dirty="0" smtClean="0"/>
              <a:t>она не изменяет хода луча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/>
              <a:t>может действовать и как собирающая, и как рассеивающая линза</a:t>
            </a:r>
            <a:endParaRPr lang="ru-RU" dirty="0"/>
          </a:p>
        </p:txBody>
      </p:sp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2500305"/>
            <a:ext cx="4191017" cy="2356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58272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(ЕГЭ 2004 г., </a:t>
            </a:r>
            <a:r>
              <a:rPr lang="ru-RU" sz="2400" b="1" dirty="0" err="1" smtClean="0">
                <a:solidFill>
                  <a:srgbClr val="FF0000"/>
                </a:solidFill>
              </a:rPr>
              <a:t>демо</a:t>
            </a:r>
            <a:r>
              <a:rPr lang="ru-RU" sz="2400" b="1" dirty="0" smtClean="0">
                <a:solidFill>
                  <a:srgbClr val="FF0000"/>
                </a:solidFill>
              </a:rPr>
              <a:t>) А18. </a:t>
            </a:r>
            <a:r>
              <a:rPr lang="ru-RU" sz="2400" dirty="0" smtClean="0"/>
              <a:t>На рисунке показаны направления падающего и преломленного лучей света на границе раздела "воздух-стекло". Показатель преломления стекла равен отношению</a:t>
            </a:r>
            <a:endParaRPr lang="ru-RU" sz="2400" b="1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2706" name="Object 2"/>
          <p:cNvGraphicFramePr>
            <a:graphicFrameLocks noChangeAspect="1"/>
          </p:cNvGraphicFramePr>
          <p:nvPr/>
        </p:nvGraphicFramePr>
        <p:xfrm>
          <a:off x="6215074" y="2000240"/>
          <a:ext cx="2219336" cy="4212464"/>
        </p:xfrm>
        <a:graphic>
          <a:graphicData uri="http://schemas.openxmlformats.org/presentationml/2006/ole">
            <p:oleObj spid="_x0000_s72706" name="Picture" r:id="rId3" imgW="577080" imgH="1095480" progId="Word.Picture.8">
              <p:embed/>
            </p:oleObj>
          </a:graphicData>
        </a:graphic>
      </p:graphicFrame>
      <p:pic>
        <p:nvPicPr>
          <p:cNvPr id="7270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4786322"/>
            <a:ext cx="6678667" cy="8048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2708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97" y="4857760"/>
            <a:ext cx="982273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7270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15370" cy="928694"/>
          </a:xfrm>
        </p:spPr>
        <p:txBody>
          <a:bodyPr>
            <a:no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sz="2400" spc="150" dirty="0" smtClean="0">
                <a:ln w="11430"/>
                <a:solidFill>
                  <a:srgbClr val="C000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(ЕГЭ 2005 г., ДЕМО) А22</a:t>
            </a:r>
            <a:r>
              <a:rPr lang="ru-RU" sz="2400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. </a:t>
            </a:r>
            <a:r>
              <a:rPr lang="ru-RU" sz="2400" dirty="0" smtClean="0"/>
              <a:t>Изображением источника света S в зеркале М является точка</a:t>
            </a:r>
            <a:endParaRPr lang="ru-RU" sz="2400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285852" y="2000240"/>
            <a:ext cx="150019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1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2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3</a:t>
            </a:r>
          </a:p>
          <a:p>
            <a:pPr marL="457200" indent="-457200">
              <a:buFont typeface="+mj-lt"/>
              <a:buAutoNum type="arabicPeriod"/>
            </a:pPr>
            <a:r>
              <a:rPr lang="ru-RU" sz="2400" dirty="0" smtClean="0"/>
              <a:t>4</a:t>
            </a:r>
            <a:endParaRPr lang="ru-RU" sz="2400" dirty="0"/>
          </a:p>
        </p:txBody>
      </p:sp>
      <p:graphicFrame>
        <p:nvGraphicFramePr>
          <p:cNvPr id="75778" name="Object 2"/>
          <p:cNvGraphicFramePr>
            <a:graphicFrameLocks noChangeAspect="1"/>
          </p:cNvGraphicFramePr>
          <p:nvPr/>
        </p:nvGraphicFramePr>
        <p:xfrm>
          <a:off x="3857620" y="1571612"/>
          <a:ext cx="4838724" cy="4304720"/>
        </p:xfrm>
        <a:graphic>
          <a:graphicData uri="http://schemas.openxmlformats.org/presentationml/2006/ole">
            <p:oleObj spid="_x0000_s75778" name="Picture" r:id="rId3" imgW="1480320" imgH="1318320" progId="Word.Picture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572560" cy="335758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(ЕГЭ 2006 г., ДЕМО) А21. </a:t>
            </a:r>
            <a:r>
              <a:rPr lang="ru-RU" sz="2400" dirty="0" smtClean="0"/>
              <a:t>Объектив фотоаппарата – собирающая линза с фокусным расстоянием </a:t>
            </a:r>
            <a:br>
              <a:rPr lang="ru-RU" sz="2400" dirty="0" smtClean="0"/>
            </a:br>
            <a:r>
              <a:rPr lang="en-US" sz="2400" dirty="0" smtClean="0"/>
              <a:t>F </a:t>
            </a:r>
            <a:r>
              <a:rPr lang="ru-RU" sz="2400" dirty="0" smtClean="0"/>
              <a:t>=</a:t>
            </a:r>
            <a:r>
              <a:rPr lang="en-US" sz="2400" dirty="0" smtClean="0"/>
              <a:t> </a:t>
            </a:r>
            <a:r>
              <a:rPr lang="ru-RU" sz="2400" dirty="0" smtClean="0"/>
              <a:t>50 мм. При фотографировании предмета, удаленного от фотоаппарата </a:t>
            </a:r>
            <a:br>
              <a:rPr lang="ru-RU" sz="2400" dirty="0" smtClean="0"/>
            </a:br>
            <a:r>
              <a:rPr lang="ru-RU" sz="2400" dirty="0" smtClean="0"/>
              <a:t>на 40 см, изображение предмета получается четким, если плоскость фотопленки находится от объектива на расстоянии</a:t>
            </a:r>
            <a:endParaRPr lang="ru-RU" sz="2400" dirty="0"/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Содержимое 2"/>
          <p:cNvSpPr>
            <a:spLocks noGrp="1"/>
          </p:cNvSpPr>
          <p:nvPr>
            <p:ph idx="1"/>
          </p:nvPr>
        </p:nvSpPr>
        <p:spPr>
          <a:xfrm>
            <a:off x="2071670" y="3500438"/>
            <a:ext cx="4429156" cy="2000264"/>
          </a:xfrm>
        </p:spPr>
        <p:txBody>
          <a:bodyPr>
            <a:normAutofit/>
          </a:bodyPr>
          <a:lstStyle/>
          <a:p>
            <a:pPr marL="521208" indent="-457200">
              <a:buFont typeface="+mj-lt"/>
              <a:buAutoNum type="arabicPeriod"/>
            </a:pPr>
            <a:r>
              <a:rPr lang="ru-RU" sz="2400" dirty="0" err="1" smtClean="0"/>
              <a:t>бόльшем, </a:t>
            </a:r>
            <a:r>
              <a:rPr lang="ru-RU" sz="2400" dirty="0" smtClean="0"/>
              <a:t>чем 2</a:t>
            </a:r>
            <a:r>
              <a:rPr lang="en-US" sz="2400" dirty="0" smtClean="0"/>
              <a:t>F</a:t>
            </a:r>
            <a:endParaRPr lang="ru-RU" sz="2400" dirty="0" smtClean="0"/>
          </a:p>
          <a:p>
            <a:pPr marL="521208" indent="-457200">
              <a:buFont typeface="+mj-lt"/>
              <a:buAutoNum type="arabicPeriod"/>
            </a:pPr>
            <a:r>
              <a:rPr lang="ru-RU" sz="2400" dirty="0" smtClean="0"/>
              <a:t>равном 2</a:t>
            </a:r>
            <a:r>
              <a:rPr lang="en-US" sz="2400" dirty="0" smtClean="0"/>
              <a:t>F</a:t>
            </a:r>
            <a:endParaRPr lang="ru-RU" sz="2400" dirty="0" smtClean="0"/>
          </a:p>
          <a:p>
            <a:pPr marL="521208" indent="-457200">
              <a:buFont typeface="+mj-lt"/>
              <a:buAutoNum type="arabicPeriod"/>
            </a:pPr>
            <a:r>
              <a:rPr lang="ru-RU" sz="2400" dirty="0" smtClean="0"/>
              <a:t>между </a:t>
            </a:r>
            <a:r>
              <a:rPr lang="en-US" sz="2400" dirty="0" smtClean="0"/>
              <a:t>F</a:t>
            </a:r>
            <a:r>
              <a:rPr lang="ru-RU" sz="2400" dirty="0" smtClean="0"/>
              <a:t> и 2</a:t>
            </a:r>
            <a:r>
              <a:rPr lang="en-US" sz="2400" dirty="0" smtClean="0"/>
              <a:t>F</a:t>
            </a:r>
            <a:endParaRPr lang="ru-RU" sz="2400" dirty="0" smtClean="0"/>
          </a:p>
          <a:p>
            <a:pPr marL="521208" indent="-457200">
              <a:buFont typeface="+mj-lt"/>
              <a:buAutoNum type="arabicPeriod"/>
            </a:pPr>
            <a:r>
              <a:rPr lang="ru-RU" sz="2400" dirty="0" smtClean="0"/>
              <a:t>равном </a:t>
            </a:r>
            <a:r>
              <a:rPr lang="en-US" sz="2400" dirty="0" smtClean="0"/>
              <a:t>F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844" name="Picture 12" descr="C:\Program Files\Physicon\Open Physics 2.5 part 2\content\chapter3\section\paragraph1\images\3-1-1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1143000" y="381000"/>
            <a:ext cx="7010400" cy="593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0845" name="Line 13"/>
          <p:cNvSpPr>
            <a:spLocks noChangeShapeType="1"/>
          </p:cNvSpPr>
          <p:nvPr/>
        </p:nvSpPr>
        <p:spPr bwMode="auto">
          <a:xfrm>
            <a:off x="3810000" y="1905000"/>
            <a:ext cx="609600" cy="83820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0846" name="Line 14"/>
          <p:cNvSpPr>
            <a:spLocks noChangeShapeType="1"/>
          </p:cNvSpPr>
          <p:nvPr/>
        </p:nvSpPr>
        <p:spPr bwMode="auto">
          <a:xfrm>
            <a:off x="4343400" y="2667000"/>
            <a:ext cx="1066800" cy="15240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0847" name="Line 15"/>
          <p:cNvSpPr>
            <a:spLocks noChangeShapeType="1"/>
          </p:cNvSpPr>
          <p:nvPr/>
        </p:nvSpPr>
        <p:spPr bwMode="auto">
          <a:xfrm>
            <a:off x="4419600" y="1752600"/>
            <a:ext cx="0" cy="83820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0848" name="Text Box 16"/>
          <p:cNvSpPr txBox="1">
            <a:spLocks noChangeArrowheads="1"/>
          </p:cNvSpPr>
          <p:nvPr/>
        </p:nvSpPr>
        <p:spPr bwMode="auto">
          <a:xfrm>
            <a:off x="6096000" y="1752600"/>
            <a:ext cx="1219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l-GR" sz="3600" dirty="0">
                <a:cs typeface="Arial" charset="0"/>
              </a:rPr>
              <a:t>α</a:t>
            </a:r>
            <a:r>
              <a:rPr lang="ru-RU" sz="3600" dirty="0">
                <a:cs typeface="Arial" charset="0"/>
              </a:rPr>
              <a:t>=</a:t>
            </a:r>
            <a:r>
              <a:rPr lang="el-GR" sz="3600" dirty="0">
                <a:cs typeface="Arial" charset="0"/>
              </a:rPr>
              <a:t>γ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20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8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1208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0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2000"/>
                                        <p:tgtEl>
                                          <p:spTgt spid="1208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0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1208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0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2000"/>
                                        <p:tgtEl>
                                          <p:spTgt spid="1208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08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2000"/>
                                        <p:tgtEl>
                                          <p:spTgt spid="1208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0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0845" grpId="0" animBg="1"/>
      <p:bldP spid="120845" grpId="1" animBg="1"/>
      <p:bldP spid="120846" grpId="0" animBg="1"/>
      <p:bldP spid="120846" grpId="1" animBg="1"/>
      <p:bldP spid="120847" grpId="0" animBg="1"/>
      <p:bldP spid="120847" grpId="1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14290"/>
            <a:ext cx="8572560" cy="2071702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(ЕГЭ 2007 г., ДЕМО) А22. </a:t>
            </a:r>
            <a:r>
              <a:rPr lang="ru-RU" sz="2400" dirty="0" smtClean="0"/>
              <a:t>Угол падения света на  горизонтально расположенное плоское зеркало равен 30°. Каким будет угол между падающим и отраженным лучами, если повернуть зеркало на 10° так, как показано на рисунке?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Содержимое 2"/>
          <p:cNvSpPr>
            <a:spLocks noGrp="1"/>
          </p:cNvSpPr>
          <p:nvPr>
            <p:ph idx="1"/>
          </p:nvPr>
        </p:nvSpPr>
        <p:spPr>
          <a:xfrm>
            <a:off x="357158" y="2643182"/>
            <a:ext cx="2857520" cy="2500330"/>
          </a:xfrm>
        </p:spPr>
        <p:txBody>
          <a:bodyPr>
            <a:normAutofit/>
          </a:bodyPr>
          <a:lstStyle/>
          <a:p>
            <a:pPr marL="578358" indent="-514350">
              <a:buFont typeface="+mj-lt"/>
              <a:buAutoNum type="arabicPeriod"/>
            </a:pPr>
            <a:r>
              <a:rPr lang="ru-RU" dirty="0" smtClean="0"/>
              <a:t>80°</a:t>
            </a:r>
          </a:p>
          <a:p>
            <a:pPr marL="578358" indent="-514350">
              <a:buFont typeface="+mj-lt"/>
              <a:buAutoNum type="arabicPeriod"/>
            </a:pPr>
            <a:r>
              <a:rPr lang="ru-RU" dirty="0" smtClean="0"/>
              <a:t>60°</a:t>
            </a:r>
          </a:p>
          <a:p>
            <a:pPr marL="578358" indent="-514350">
              <a:buFont typeface="+mj-lt"/>
              <a:buAutoNum type="arabicPeriod"/>
            </a:pPr>
            <a:r>
              <a:rPr lang="ru-RU" dirty="0" smtClean="0"/>
              <a:t>40°</a:t>
            </a:r>
          </a:p>
          <a:p>
            <a:pPr marL="578358" indent="-514350">
              <a:buFont typeface="+mj-lt"/>
              <a:buAutoNum type="arabicPeriod"/>
            </a:pPr>
            <a:r>
              <a:rPr lang="ru-RU" dirty="0" smtClean="0"/>
              <a:t>20°</a:t>
            </a:r>
            <a:endParaRPr lang="ru-RU" dirty="0"/>
          </a:p>
        </p:txBody>
      </p:sp>
      <p:sp>
        <p:nvSpPr>
          <p:cNvPr id="8704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7047" name="Rectangle 7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7049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7050" name="Rectangle 10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77826" name="Object 2"/>
          <p:cNvGraphicFramePr>
            <a:graphicFrameLocks noChangeAspect="1"/>
          </p:cNvGraphicFramePr>
          <p:nvPr/>
        </p:nvGraphicFramePr>
        <p:xfrm>
          <a:off x="3962477" y="2214554"/>
          <a:ext cx="4757679" cy="2428892"/>
        </p:xfrm>
        <a:graphic>
          <a:graphicData uri="http://schemas.openxmlformats.org/presentationml/2006/ole">
            <p:oleObj spid="_x0000_s77826" name="Picture" r:id="rId3" imgW="1446480" imgH="728280" progId="Word.Picture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501122" cy="242886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(ЕГЭ 2008 г., ДЕМО) А22. </a:t>
            </a:r>
            <a:r>
              <a:rPr lang="ru-RU" sz="3200" dirty="0" smtClean="0"/>
              <a:t>Какой из образов 1 – 4 служит изображением предмета AB в тонкой линзе с фокусным расстоянием F? </a:t>
            </a:r>
            <a:endParaRPr lang="ru-RU" sz="3200" dirty="0">
              <a:solidFill>
                <a:srgbClr val="002060"/>
              </a:solidFill>
              <a:effectLst/>
            </a:endParaRP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7047" name="Rectangle 7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7050" name="Rectangle 10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42910" y="3071810"/>
            <a:ext cx="1500198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1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2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3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4</a:t>
            </a:r>
          </a:p>
        </p:txBody>
      </p:sp>
      <p:pic>
        <p:nvPicPr>
          <p:cNvPr id="808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2214553"/>
            <a:ext cx="6253169" cy="35572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572528" cy="1785950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(ЕГЭ 2009 г., ДЕМО) А17. </a:t>
            </a:r>
            <a:r>
              <a:rPr lang="ru-RU" sz="2800" dirty="0" smtClean="0"/>
              <a:t>Источник света S отражается в плоском зеркале </a:t>
            </a:r>
            <a:r>
              <a:rPr lang="ru-RU" sz="2800" i="1" dirty="0" err="1" smtClean="0"/>
              <a:t>ab</a:t>
            </a:r>
            <a:r>
              <a:rPr lang="ru-RU" sz="2800" i="1" dirty="0" smtClean="0"/>
              <a:t>. </a:t>
            </a:r>
            <a:r>
              <a:rPr lang="ru-RU" sz="2800" dirty="0" smtClean="0"/>
              <a:t>Изображение </a:t>
            </a:r>
            <a:r>
              <a:rPr lang="ru-RU" sz="2800" i="1" dirty="0" smtClean="0"/>
              <a:t>S</a:t>
            </a:r>
            <a:r>
              <a:rPr lang="ru-RU" sz="2800" i="1" baseline="-25000" dirty="0" smtClean="0"/>
              <a:t>1</a:t>
            </a:r>
            <a:r>
              <a:rPr lang="ru-RU" sz="2800" i="1" baseline="30000" dirty="0" smtClean="0"/>
              <a:t> </a:t>
            </a:r>
            <a:r>
              <a:rPr lang="ru-RU" sz="2800" dirty="0" smtClean="0"/>
              <a:t>этого источника в зеркале показано на рисунке 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7047" name="Rectangle 7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7050" name="Rectangle 10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19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00372"/>
            <a:ext cx="9067800" cy="237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000372"/>
            <a:ext cx="2214578" cy="2360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192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143932" cy="157163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(ЕГЭ 2010 г., ДЕМО) А17. </a:t>
            </a:r>
            <a:r>
              <a:rPr lang="ru-RU" sz="2400" dirty="0" smtClean="0"/>
              <a:t>Где находится изображение светящейся точки S (см. рисунок), создаваемое тонкой собирающей линзой? </a:t>
            </a:r>
            <a:endParaRPr lang="ru-RU" sz="2400" dirty="0">
              <a:solidFill>
                <a:srgbClr val="FFFF00"/>
              </a:solidFill>
            </a:endParaRPr>
          </a:p>
        </p:txBody>
      </p:sp>
      <p:sp>
        <p:nvSpPr>
          <p:cNvPr id="348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7047" name="Rectangle 7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7050" name="Rectangle 10"/>
          <p:cNvSpPr>
            <a:spLocks noChangeArrowheads="1"/>
          </p:cNvSpPr>
          <p:nvPr/>
        </p:nvSpPr>
        <p:spPr bwMode="auto">
          <a:xfrm>
            <a:off x="0" y="771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1472" y="4071942"/>
            <a:ext cx="800105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в точке 1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в точке 2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в точке 3 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800" dirty="0" smtClean="0"/>
              <a:t>на бесконечно большом расстоянии от линзы</a:t>
            </a:r>
          </a:p>
        </p:txBody>
      </p:sp>
      <p:pic>
        <p:nvPicPr>
          <p:cNvPr id="829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1428736"/>
            <a:ext cx="4833954" cy="2398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Заголовок 1"/>
          <p:cNvSpPr>
            <a:spLocks noGrp="1"/>
          </p:cNvSpPr>
          <p:nvPr>
            <p:ph type="title"/>
          </p:nvPr>
        </p:nvSpPr>
        <p:spPr>
          <a:xfrm rot="5400000">
            <a:off x="4250529" y="1964521"/>
            <a:ext cx="642942" cy="8429684"/>
          </a:xfrm>
        </p:spPr>
        <p:txBody>
          <a:bodyPr/>
          <a:lstStyle/>
          <a:p>
            <a:pPr eaLnBrk="1" hangingPunct="1"/>
            <a:r>
              <a:rPr lang="ru-RU" dirty="0" smtClean="0"/>
              <a:t>Используемая литература</a:t>
            </a:r>
          </a:p>
        </p:txBody>
      </p:sp>
      <p:sp>
        <p:nvSpPr>
          <p:cNvPr id="63491" name="Текст 3"/>
          <p:cNvSpPr>
            <a:spLocks noGrp="1"/>
          </p:cNvSpPr>
          <p:nvPr>
            <p:ph type="body" sz="half" idx="2"/>
          </p:nvPr>
        </p:nvSpPr>
        <p:spPr>
          <a:xfrm>
            <a:off x="214282" y="142852"/>
            <a:ext cx="8715436" cy="5572164"/>
          </a:xfrm>
        </p:spPr>
        <p:txBody>
          <a:bodyPr>
            <a:no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ru-RU" sz="1600" dirty="0" smtClean="0"/>
              <a:t>Берков, А.В. и др. Самое полное издание типовых вариантов реальных заданий ЕГЭ 2010, Физика [Текст]: учебное пособие для выпускников. ср. учеб. заведений   / А.В. Берков, В.А. Грибов. – ООО "Издательство </a:t>
            </a:r>
            <a:r>
              <a:rPr lang="ru-RU" sz="1600" dirty="0" err="1" smtClean="0"/>
              <a:t>Астрель</a:t>
            </a:r>
            <a:r>
              <a:rPr lang="ru-RU" sz="1600" dirty="0" smtClean="0"/>
              <a:t>", 2009. – 160 с.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600" dirty="0" smtClean="0"/>
              <a:t>Геометрическая оптика. Образовательный сайт /</a:t>
            </a:r>
            <a:r>
              <a:rPr lang="en-US" sz="1600" dirty="0" smtClean="0"/>
              <a:t>http</a:t>
            </a:r>
            <a:r>
              <a:rPr lang="ru-RU" sz="1600" dirty="0" smtClean="0"/>
              <a:t>://</a:t>
            </a:r>
            <a:r>
              <a:rPr lang="en-US" sz="1600" dirty="0" err="1" smtClean="0"/>
              <a:t>geomoptics</a:t>
            </a:r>
            <a:r>
              <a:rPr lang="ru-RU" sz="1600" dirty="0" smtClean="0"/>
              <a:t>.</a:t>
            </a:r>
            <a:r>
              <a:rPr lang="en-US" sz="1600" dirty="0" err="1" smtClean="0"/>
              <a:t>narod</a:t>
            </a:r>
            <a:r>
              <a:rPr lang="ru-RU" sz="1600" dirty="0" smtClean="0"/>
              <a:t>.</a:t>
            </a:r>
            <a:r>
              <a:rPr lang="en-US" sz="1600" dirty="0" err="1" smtClean="0"/>
              <a:t>ru</a:t>
            </a:r>
            <a:r>
              <a:rPr lang="ru-RU" sz="1600" dirty="0" smtClean="0"/>
              <a:t>/</a:t>
            </a:r>
            <a:r>
              <a:rPr lang="en-US" sz="1600" dirty="0" smtClean="0"/>
              <a:t>Index</a:t>
            </a:r>
            <a:r>
              <a:rPr lang="ru-RU" sz="1600" dirty="0" smtClean="0"/>
              <a:t>.</a:t>
            </a:r>
            <a:r>
              <a:rPr lang="en-US" sz="1600" dirty="0" err="1" smtClean="0"/>
              <a:t>htm</a:t>
            </a:r>
            <a:r>
              <a:rPr lang="en-US" sz="1600" dirty="0" smtClean="0"/>
              <a:t> </a:t>
            </a:r>
            <a:endParaRPr lang="ru-RU" sz="1600" dirty="0" smtClean="0"/>
          </a:p>
          <a:p>
            <a:pPr marL="342900" lvl="0" indent="-342900">
              <a:buFont typeface="+mj-lt"/>
              <a:buAutoNum type="arabicPeriod"/>
            </a:pPr>
            <a:r>
              <a:rPr lang="ru-RU" sz="1600" dirty="0" smtClean="0"/>
              <a:t>Дисперсия света.</a:t>
            </a:r>
            <a:r>
              <a:rPr lang="ru-RU" sz="1600" u="sng" dirty="0" smtClean="0">
                <a:hlinkClick r:id="rId2"/>
              </a:rPr>
              <a:t> Словари и энциклопедии на Академике</a:t>
            </a:r>
            <a:r>
              <a:rPr lang="ru-RU" sz="1600" dirty="0" smtClean="0"/>
              <a:t>  / </a:t>
            </a:r>
            <a:r>
              <a:rPr lang="en-US" sz="1600" dirty="0" smtClean="0"/>
              <a:t>http</a:t>
            </a:r>
            <a:r>
              <a:rPr lang="ru-RU" sz="1600" dirty="0" smtClean="0"/>
              <a:t>://</a:t>
            </a:r>
            <a:r>
              <a:rPr lang="en-US" sz="1600" dirty="0" err="1" smtClean="0"/>
              <a:t>dic</a:t>
            </a:r>
            <a:r>
              <a:rPr lang="ru-RU" sz="1600" dirty="0" smtClean="0"/>
              <a:t>.</a:t>
            </a:r>
            <a:r>
              <a:rPr lang="en-US" sz="1600" dirty="0" smtClean="0"/>
              <a:t>academic</a:t>
            </a:r>
            <a:r>
              <a:rPr lang="ru-RU" sz="1600" dirty="0" smtClean="0"/>
              <a:t>.</a:t>
            </a:r>
            <a:r>
              <a:rPr lang="en-US" sz="1600" dirty="0" err="1" smtClean="0"/>
              <a:t>ru</a:t>
            </a:r>
            <a:r>
              <a:rPr lang="ru-RU" sz="1600" dirty="0" smtClean="0"/>
              <a:t>/</a:t>
            </a:r>
            <a:r>
              <a:rPr lang="en-US" sz="1600" dirty="0" err="1" smtClean="0"/>
              <a:t>dic</a:t>
            </a:r>
            <a:r>
              <a:rPr lang="ru-RU" sz="1600" dirty="0" smtClean="0"/>
              <a:t>.</a:t>
            </a:r>
            <a:r>
              <a:rPr lang="en-US" sz="1600" dirty="0" err="1" smtClean="0"/>
              <a:t>nsf</a:t>
            </a:r>
            <a:r>
              <a:rPr lang="ru-RU" sz="1600" dirty="0" smtClean="0"/>
              <a:t>/</a:t>
            </a:r>
            <a:r>
              <a:rPr lang="en-US" sz="1600" dirty="0" err="1" smtClean="0"/>
              <a:t>ruwiki</a:t>
            </a:r>
            <a:r>
              <a:rPr lang="ru-RU" sz="1600" dirty="0" smtClean="0"/>
              <a:t>/15536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600" dirty="0" smtClean="0"/>
              <a:t>Касьянов, В.А. Физика, 11 класс [Текст]: учебник для общеобразовательных школ / В.А. Касьянов. – ООО "Дрофа", 2004. – 116 с.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600" dirty="0" err="1" smtClean="0"/>
              <a:t>КЛАСС!ная</a:t>
            </a:r>
            <a:r>
              <a:rPr lang="ru-RU" sz="1600" dirty="0" smtClean="0"/>
              <a:t> физика для любознательных. ПЛОСКОЕ ЗЕРКАЛО / </a:t>
            </a:r>
            <a:r>
              <a:rPr lang="en-US" sz="1600" u="sng" dirty="0" smtClean="0">
                <a:hlinkClick r:id="rId3"/>
              </a:rPr>
              <a:t>http</a:t>
            </a:r>
            <a:r>
              <a:rPr lang="ru-RU" sz="1600" u="sng" dirty="0" smtClean="0">
                <a:hlinkClick r:id="rId3"/>
              </a:rPr>
              <a:t>://</a:t>
            </a:r>
            <a:r>
              <a:rPr lang="en-US" sz="1600" u="sng" dirty="0" smtClean="0">
                <a:hlinkClick r:id="rId3"/>
              </a:rPr>
              <a:t>class</a:t>
            </a:r>
            <a:r>
              <a:rPr lang="ru-RU" sz="1600" u="sng" dirty="0" smtClean="0">
                <a:hlinkClick r:id="rId3"/>
              </a:rPr>
              <a:t>-</a:t>
            </a:r>
            <a:r>
              <a:rPr lang="en-US" sz="1600" u="sng" dirty="0" err="1" smtClean="0">
                <a:hlinkClick r:id="rId3"/>
              </a:rPr>
              <a:t>fizika</a:t>
            </a:r>
            <a:r>
              <a:rPr lang="ru-RU" sz="1600" u="sng" dirty="0" smtClean="0">
                <a:hlinkClick r:id="rId3"/>
              </a:rPr>
              <a:t>.</a:t>
            </a:r>
            <a:r>
              <a:rPr lang="en-US" sz="1600" u="sng" dirty="0" err="1" smtClean="0">
                <a:hlinkClick r:id="rId3"/>
              </a:rPr>
              <a:t>narod</a:t>
            </a:r>
            <a:r>
              <a:rPr lang="ru-RU" sz="1600" u="sng" dirty="0" smtClean="0">
                <a:hlinkClick r:id="rId3"/>
              </a:rPr>
              <a:t>.</a:t>
            </a:r>
            <a:r>
              <a:rPr lang="en-US" sz="1600" u="sng" dirty="0" err="1" smtClean="0">
                <a:hlinkClick r:id="rId3"/>
              </a:rPr>
              <a:t>ru</a:t>
            </a:r>
            <a:r>
              <a:rPr lang="ru-RU" sz="1600" u="sng" dirty="0" smtClean="0">
                <a:hlinkClick r:id="rId3"/>
              </a:rPr>
              <a:t>/8_38</a:t>
            </a:r>
            <a:r>
              <a:rPr lang="en-US" sz="1600" u="sng" dirty="0" err="1" smtClean="0">
                <a:hlinkClick r:id="rId3"/>
              </a:rPr>
              <a:t>serk</a:t>
            </a:r>
            <a:r>
              <a:rPr lang="ru-RU" sz="1600" u="sng" dirty="0" smtClean="0">
                <a:hlinkClick r:id="rId3"/>
              </a:rPr>
              <a:t>.</a:t>
            </a:r>
            <a:r>
              <a:rPr lang="en-US" sz="1600" u="sng" dirty="0" err="1" smtClean="0">
                <a:hlinkClick r:id="rId3"/>
              </a:rPr>
              <a:t>htm</a:t>
            </a:r>
            <a:r>
              <a:rPr lang="ru-RU" sz="1600" dirty="0" smtClean="0"/>
              <a:t>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600" dirty="0" err="1" smtClean="0"/>
              <a:t>Мякишев</a:t>
            </a:r>
            <a:r>
              <a:rPr lang="ru-RU" sz="1600" dirty="0" smtClean="0"/>
              <a:t>, Г.Я. и др. Физика. 11 класс  [Текст]: учебник для общеобразовательных школ   / учебник для общеобразовательных школ Г.Я. </a:t>
            </a:r>
            <a:r>
              <a:rPr lang="ru-RU" sz="1600" dirty="0" err="1" smtClean="0"/>
              <a:t>Мякишев</a:t>
            </a:r>
            <a:r>
              <a:rPr lang="ru-RU" sz="1600" dirty="0" smtClean="0"/>
              <a:t>, Б.Б. </a:t>
            </a:r>
            <a:r>
              <a:rPr lang="ru-RU" sz="1600" dirty="0" err="1" smtClean="0"/>
              <a:t>Буховцев</a:t>
            </a:r>
            <a:r>
              <a:rPr lang="ru-RU" sz="1600" dirty="0" smtClean="0"/>
              <a:t> . –" Просвещение ", 2009. – 166 с.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600" dirty="0" smtClean="0"/>
              <a:t>Открытая физика [текст, рисунки]/ </a:t>
            </a:r>
            <a:r>
              <a:rPr lang="en-US" sz="1600" dirty="0" smtClean="0"/>
              <a:t>http</a:t>
            </a:r>
            <a:r>
              <a:rPr lang="ru-RU" sz="1600" dirty="0" smtClean="0"/>
              <a:t>://</a:t>
            </a:r>
            <a:r>
              <a:rPr lang="en-US" sz="1600" dirty="0" smtClean="0"/>
              <a:t>www</a:t>
            </a:r>
            <a:r>
              <a:rPr lang="ru-RU" sz="1600" dirty="0" smtClean="0"/>
              <a:t>.</a:t>
            </a:r>
            <a:r>
              <a:rPr lang="en-US" sz="1600" dirty="0" smtClean="0"/>
              <a:t>physics</a:t>
            </a:r>
            <a:r>
              <a:rPr lang="ru-RU" sz="1600" dirty="0" smtClean="0"/>
              <a:t>.</a:t>
            </a:r>
            <a:r>
              <a:rPr lang="en-US" sz="1600" dirty="0" err="1" smtClean="0"/>
              <a:t>ru</a:t>
            </a:r>
            <a:r>
              <a:rPr lang="en-US" sz="1600" dirty="0" smtClean="0"/>
              <a:t> </a:t>
            </a:r>
            <a:endParaRPr lang="ru-RU" sz="1600" dirty="0" smtClean="0"/>
          </a:p>
          <a:p>
            <a:pPr marL="342900" lvl="0" indent="-342900">
              <a:buFont typeface="+mj-lt"/>
              <a:buAutoNum type="arabicPeriod"/>
            </a:pPr>
            <a:r>
              <a:rPr lang="ru-RU" sz="1600" dirty="0" smtClean="0"/>
              <a:t>Подготовка к ЕГЭ </a:t>
            </a:r>
            <a:r>
              <a:rPr lang="ru-RU" sz="1600" u="sng" dirty="0" smtClean="0">
                <a:hlinkClick r:id="rId4"/>
              </a:rPr>
              <a:t>/</a:t>
            </a:r>
            <a:r>
              <a:rPr lang="en-US" sz="1600" u="sng" dirty="0" smtClean="0">
                <a:hlinkClick r:id="rId4"/>
              </a:rPr>
              <a:t>http</a:t>
            </a:r>
            <a:r>
              <a:rPr lang="ru-RU" sz="1600" u="sng" dirty="0" smtClean="0">
                <a:hlinkClick r:id="rId4"/>
              </a:rPr>
              <a:t>://</a:t>
            </a:r>
            <a:r>
              <a:rPr lang="en-US" sz="1600" u="sng" dirty="0" err="1" smtClean="0">
                <a:hlinkClick r:id="rId4"/>
              </a:rPr>
              <a:t>egephizika</a:t>
            </a:r>
            <a:r>
              <a:rPr lang="ru-RU" sz="1600" dirty="0" smtClean="0"/>
              <a:t>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600" dirty="0" smtClean="0"/>
              <a:t>Пособие по физике «Геометрическая оптика» / </a:t>
            </a:r>
            <a:r>
              <a:rPr lang="en-US" sz="1600" u="sng" dirty="0" smtClean="0">
                <a:hlinkClick r:id="rId5"/>
              </a:rPr>
              <a:t>http</a:t>
            </a:r>
            <a:r>
              <a:rPr lang="ru-RU" sz="1600" u="sng" dirty="0" smtClean="0">
                <a:hlinkClick r:id="rId5"/>
              </a:rPr>
              <a:t>://</a:t>
            </a:r>
            <a:r>
              <a:rPr lang="en-US" sz="1600" u="sng" dirty="0" err="1" smtClean="0">
                <a:hlinkClick r:id="rId5"/>
              </a:rPr>
              <a:t>optika</a:t>
            </a:r>
            <a:r>
              <a:rPr lang="ru-RU" sz="1600" u="sng" dirty="0" smtClean="0">
                <a:hlinkClick r:id="rId5"/>
              </a:rPr>
              <a:t>8.</a:t>
            </a:r>
            <a:r>
              <a:rPr lang="en-US" sz="1600" u="sng" dirty="0" err="1" smtClean="0">
                <a:hlinkClick r:id="rId5"/>
              </a:rPr>
              <a:t>narod</a:t>
            </a:r>
            <a:r>
              <a:rPr lang="ru-RU" sz="1600" u="sng" dirty="0" smtClean="0">
                <a:hlinkClick r:id="rId5"/>
              </a:rPr>
              <a:t>.</a:t>
            </a:r>
            <a:r>
              <a:rPr lang="en-US" sz="1600" u="sng" dirty="0" err="1" smtClean="0">
                <a:hlinkClick r:id="rId5"/>
              </a:rPr>
              <a:t>ru</a:t>
            </a:r>
            <a:r>
              <a:rPr lang="ru-RU" sz="1600" u="sng" dirty="0" smtClean="0">
                <a:hlinkClick r:id="rId5"/>
              </a:rPr>
              <a:t>/7.</a:t>
            </a:r>
            <a:r>
              <a:rPr lang="en-US" sz="1600" u="sng" dirty="0" err="1" smtClean="0">
                <a:hlinkClick r:id="rId5"/>
              </a:rPr>
              <a:t>Ploskoe</a:t>
            </a:r>
            <a:r>
              <a:rPr lang="ru-RU" sz="1600" u="sng" dirty="0" smtClean="0">
                <a:hlinkClick r:id="rId5"/>
              </a:rPr>
              <a:t>_</a:t>
            </a:r>
            <a:r>
              <a:rPr lang="en-US" sz="1600" u="sng" dirty="0" err="1" smtClean="0">
                <a:hlinkClick r:id="rId5"/>
              </a:rPr>
              <a:t>zerkalo</a:t>
            </a:r>
            <a:r>
              <a:rPr lang="ru-RU" sz="1600" u="sng" dirty="0" smtClean="0">
                <a:hlinkClick r:id="rId5"/>
              </a:rPr>
              <a:t>.</a:t>
            </a:r>
            <a:r>
              <a:rPr lang="en-US" sz="1600" u="sng" dirty="0" err="1" smtClean="0">
                <a:hlinkClick r:id="rId5"/>
              </a:rPr>
              <a:t>htm</a:t>
            </a:r>
            <a:r>
              <a:rPr lang="ru-RU" sz="1600" dirty="0" smtClean="0"/>
              <a:t>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600" dirty="0" smtClean="0"/>
              <a:t>Просветление оптики. Материал из </a:t>
            </a:r>
            <a:r>
              <a:rPr lang="ru-RU" sz="1600" dirty="0" err="1" smtClean="0"/>
              <a:t>Википедии</a:t>
            </a:r>
            <a:r>
              <a:rPr lang="ru-RU" sz="1600" dirty="0" smtClean="0"/>
              <a:t> — свободной энциклопедии / </a:t>
            </a:r>
            <a:r>
              <a:rPr lang="en-US" sz="1600" u="sng" dirty="0" smtClean="0">
                <a:hlinkClick r:id="rId6"/>
              </a:rPr>
              <a:t>http</a:t>
            </a:r>
            <a:r>
              <a:rPr lang="ru-RU" sz="1600" u="sng" dirty="0" smtClean="0">
                <a:hlinkClick r:id="rId6"/>
              </a:rPr>
              <a:t>://</a:t>
            </a:r>
            <a:r>
              <a:rPr lang="en-US" sz="1600" u="sng" dirty="0" err="1" smtClean="0">
                <a:hlinkClick r:id="rId6"/>
              </a:rPr>
              <a:t>ru</a:t>
            </a:r>
            <a:r>
              <a:rPr lang="ru-RU" sz="1600" u="sng" dirty="0" smtClean="0">
                <a:hlinkClick r:id="rId6"/>
              </a:rPr>
              <a:t>.</a:t>
            </a:r>
            <a:r>
              <a:rPr lang="en-US" sz="1600" u="sng" dirty="0" err="1" smtClean="0">
                <a:hlinkClick r:id="rId6"/>
              </a:rPr>
              <a:t>wikipedia</a:t>
            </a:r>
            <a:r>
              <a:rPr lang="ru-RU" sz="1600" u="sng" dirty="0" smtClean="0">
                <a:hlinkClick r:id="rId6"/>
              </a:rPr>
              <a:t>.</a:t>
            </a:r>
            <a:r>
              <a:rPr lang="en-US" sz="1600" u="sng" dirty="0" smtClean="0">
                <a:hlinkClick r:id="rId6"/>
              </a:rPr>
              <a:t>org</a:t>
            </a:r>
            <a:r>
              <a:rPr lang="ru-RU" sz="1600" u="sng" dirty="0" smtClean="0">
                <a:hlinkClick r:id="rId6"/>
              </a:rPr>
              <a:t>/</a:t>
            </a:r>
            <a:r>
              <a:rPr lang="en-US" sz="1600" u="sng" dirty="0" smtClean="0">
                <a:hlinkClick r:id="rId6"/>
              </a:rPr>
              <a:t>wiki</a:t>
            </a:r>
            <a:r>
              <a:rPr lang="ru-RU" sz="1600" u="sng" dirty="0" smtClean="0">
                <a:hlinkClick r:id="rId6"/>
              </a:rPr>
              <a:t>/%</a:t>
            </a:r>
            <a:r>
              <a:rPr lang="en-US" sz="1600" u="sng" dirty="0" smtClean="0">
                <a:hlinkClick r:id="rId6"/>
              </a:rPr>
              <a:t>D</a:t>
            </a:r>
            <a:r>
              <a:rPr lang="ru-RU" sz="1600" u="sng" dirty="0" smtClean="0">
                <a:hlinkClick r:id="rId6"/>
              </a:rPr>
              <a:t>0%9</a:t>
            </a:r>
            <a:r>
              <a:rPr lang="en-US" sz="1600" u="sng" dirty="0" smtClean="0">
                <a:hlinkClick r:id="rId6"/>
              </a:rPr>
              <a:t>F</a:t>
            </a:r>
            <a:r>
              <a:rPr lang="ru-RU" sz="1600" u="sng" dirty="0" smtClean="0">
                <a:hlinkClick r:id="rId6"/>
              </a:rPr>
              <a:t>%</a:t>
            </a:r>
            <a:r>
              <a:rPr lang="en-US" sz="1600" u="sng" dirty="0" smtClean="0">
                <a:hlinkClick r:id="rId6"/>
              </a:rPr>
              <a:t>D</a:t>
            </a:r>
            <a:r>
              <a:rPr lang="ru-RU" sz="1600" u="sng" dirty="0" smtClean="0">
                <a:hlinkClick r:id="rId6"/>
              </a:rPr>
              <a:t>1%80%</a:t>
            </a:r>
            <a:r>
              <a:rPr lang="en-US" sz="1600" u="sng" dirty="0" smtClean="0">
                <a:hlinkClick r:id="rId6"/>
              </a:rPr>
              <a:t>D</a:t>
            </a:r>
            <a:r>
              <a:rPr lang="ru-RU" sz="1600" u="sng" dirty="0" smtClean="0">
                <a:hlinkClick r:id="rId6"/>
              </a:rPr>
              <a:t>0%</a:t>
            </a:r>
            <a:r>
              <a:rPr lang="en-US" sz="1600" u="sng" dirty="0" smtClean="0">
                <a:hlinkClick r:id="rId6"/>
              </a:rPr>
              <a:t>BE</a:t>
            </a:r>
            <a:r>
              <a:rPr lang="ru-RU" sz="1600" u="sng" dirty="0" smtClean="0">
                <a:hlinkClick r:id="rId6"/>
              </a:rPr>
              <a:t>%</a:t>
            </a:r>
            <a:r>
              <a:rPr lang="en-US" sz="1600" u="sng" dirty="0" smtClean="0">
                <a:hlinkClick r:id="rId6"/>
              </a:rPr>
              <a:t>D</a:t>
            </a:r>
            <a:r>
              <a:rPr lang="ru-RU" sz="1600" u="sng" dirty="0" smtClean="0">
                <a:hlinkClick r:id="rId6"/>
              </a:rPr>
              <a:t>1%81%</a:t>
            </a:r>
            <a:r>
              <a:rPr lang="en-US" sz="1600" u="sng" dirty="0" smtClean="0">
                <a:hlinkClick r:id="rId6"/>
              </a:rPr>
              <a:t>D</a:t>
            </a:r>
            <a:r>
              <a:rPr lang="ru-RU" sz="1600" u="sng" dirty="0" smtClean="0">
                <a:hlinkClick r:id="rId6"/>
              </a:rPr>
              <a:t>0%</a:t>
            </a:r>
            <a:r>
              <a:rPr lang="en-US" sz="1600" u="sng" dirty="0" smtClean="0">
                <a:hlinkClick r:id="rId6"/>
              </a:rPr>
              <a:t>B</a:t>
            </a:r>
            <a:r>
              <a:rPr lang="ru-RU" sz="1600" u="sng" dirty="0" smtClean="0">
                <a:hlinkClick r:id="rId6"/>
              </a:rPr>
              <a:t>2%</a:t>
            </a:r>
            <a:r>
              <a:rPr lang="en-US" sz="1600" u="sng" dirty="0" smtClean="0">
                <a:hlinkClick r:id="rId6"/>
              </a:rPr>
              <a:t>D</a:t>
            </a:r>
            <a:r>
              <a:rPr lang="ru-RU" sz="1600" u="sng" dirty="0" smtClean="0">
                <a:hlinkClick r:id="rId6"/>
              </a:rPr>
              <a:t>0%</a:t>
            </a:r>
            <a:r>
              <a:rPr lang="en-US" sz="1600" u="sng" dirty="0" smtClean="0">
                <a:hlinkClick r:id="rId6"/>
              </a:rPr>
              <a:t>B</a:t>
            </a:r>
            <a:r>
              <a:rPr lang="ru-RU" sz="1600" u="sng" dirty="0" smtClean="0">
                <a:hlinkClick r:id="rId6"/>
              </a:rPr>
              <a:t>5%</a:t>
            </a:r>
            <a:r>
              <a:rPr lang="en-US" sz="1600" u="sng" dirty="0" smtClean="0">
                <a:hlinkClick r:id="rId6"/>
              </a:rPr>
              <a:t>D</a:t>
            </a:r>
            <a:r>
              <a:rPr lang="ru-RU" sz="1600" u="sng" dirty="0" smtClean="0">
                <a:hlinkClick r:id="rId6"/>
              </a:rPr>
              <a:t>1%82%</a:t>
            </a:r>
            <a:r>
              <a:rPr lang="en-US" sz="1600" u="sng" dirty="0" smtClean="0">
                <a:hlinkClick r:id="rId6"/>
              </a:rPr>
              <a:t>D</a:t>
            </a:r>
            <a:r>
              <a:rPr lang="ru-RU" sz="1600" u="sng" dirty="0" smtClean="0">
                <a:hlinkClick r:id="rId6"/>
              </a:rPr>
              <a:t>0%</a:t>
            </a:r>
            <a:r>
              <a:rPr lang="en-US" sz="1600" u="sng" dirty="0" smtClean="0">
                <a:hlinkClick r:id="rId6"/>
              </a:rPr>
              <a:t>BB</a:t>
            </a:r>
            <a:r>
              <a:rPr lang="ru-RU" sz="1600" u="sng" dirty="0" smtClean="0">
                <a:hlinkClick r:id="rId6"/>
              </a:rPr>
              <a:t>%</a:t>
            </a:r>
            <a:r>
              <a:rPr lang="en-US" sz="1600" u="sng" dirty="0" smtClean="0">
                <a:hlinkClick r:id="rId6"/>
              </a:rPr>
              <a:t>D</a:t>
            </a:r>
            <a:r>
              <a:rPr lang="ru-RU" sz="1600" u="sng" dirty="0" smtClean="0">
                <a:hlinkClick r:id="rId6"/>
              </a:rPr>
              <a:t>0%</a:t>
            </a:r>
            <a:r>
              <a:rPr lang="en-US" sz="1600" u="sng" dirty="0" smtClean="0">
                <a:hlinkClick r:id="rId6"/>
              </a:rPr>
              <a:t>B</a:t>
            </a:r>
            <a:r>
              <a:rPr lang="ru-RU" sz="1600" u="sng" dirty="0" smtClean="0">
                <a:hlinkClick r:id="rId6"/>
              </a:rPr>
              <a:t>5%</a:t>
            </a:r>
            <a:r>
              <a:rPr lang="en-US" sz="1600" u="sng" dirty="0" smtClean="0">
                <a:hlinkClick r:id="rId6"/>
              </a:rPr>
              <a:t>D</a:t>
            </a:r>
            <a:r>
              <a:rPr lang="ru-RU" sz="1600" u="sng" dirty="0" smtClean="0">
                <a:hlinkClick r:id="rId6"/>
              </a:rPr>
              <a:t>0%</a:t>
            </a:r>
            <a:r>
              <a:rPr lang="en-US" sz="1600" u="sng" dirty="0" smtClean="0">
                <a:hlinkClick r:id="rId6"/>
              </a:rPr>
              <a:t>BD</a:t>
            </a:r>
            <a:r>
              <a:rPr lang="ru-RU" sz="1600" u="sng" dirty="0" smtClean="0">
                <a:hlinkClick r:id="rId6"/>
              </a:rPr>
              <a:t>%</a:t>
            </a:r>
            <a:r>
              <a:rPr lang="en-US" sz="1600" u="sng" dirty="0" smtClean="0">
                <a:hlinkClick r:id="rId6"/>
              </a:rPr>
              <a:t>D</a:t>
            </a:r>
            <a:r>
              <a:rPr lang="ru-RU" sz="1600" u="sng" dirty="0" smtClean="0">
                <a:hlinkClick r:id="rId6"/>
              </a:rPr>
              <a:t>0%</a:t>
            </a:r>
            <a:r>
              <a:rPr lang="en-US" sz="1600" u="sng" dirty="0" smtClean="0">
                <a:hlinkClick r:id="rId6"/>
              </a:rPr>
              <a:t>B</a:t>
            </a:r>
            <a:r>
              <a:rPr lang="ru-RU" sz="1600" u="sng" dirty="0" smtClean="0">
                <a:hlinkClick r:id="rId6"/>
              </a:rPr>
              <a:t>8%</a:t>
            </a:r>
            <a:r>
              <a:rPr lang="en-US" sz="1600" u="sng" dirty="0" smtClean="0">
                <a:hlinkClick r:id="rId6"/>
              </a:rPr>
              <a:t>D</a:t>
            </a:r>
            <a:r>
              <a:rPr lang="ru-RU" sz="1600" u="sng" dirty="0" smtClean="0">
                <a:hlinkClick r:id="rId6"/>
              </a:rPr>
              <a:t>0%</a:t>
            </a:r>
            <a:r>
              <a:rPr lang="en-US" sz="1600" u="sng" dirty="0" smtClean="0">
                <a:hlinkClick r:id="rId6"/>
              </a:rPr>
              <a:t>B</a:t>
            </a:r>
            <a:r>
              <a:rPr lang="ru-RU" sz="1600" u="sng" dirty="0" smtClean="0">
                <a:hlinkClick r:id="rId6"/>
              </a:rPr>
              <a:t>5_%</a:t>
            </a:r>
            <a:r>
              <a:rPr lang="en-US" sz="1600" u="sng" dirty="0" smtClean="0">
                <a:hlinkClick r:id="rId6"/>
              </a:rPr>
              <a:t>D</a:t>
            </a:r>
            <a:r>
              <a:rPr lang="ru-RU" sz="1600" u="sng" dirty="0" smtClean="0">
                <a:hlinkClick r:id="rId6"/>
              </a:rPr>
              <a:t>0%</a:t>
            </a:r>
            <a:r>
              <a:rPr lang="en-US" sz="1600" u="sng" dirty="0" smtClean="0">
                <a:hlinkClick r:id="rId6"/>
              </a:rPr>
              <a:t>BE</a:t>
            </a:r>
            <a:r>
              <a:rPr lang="ru-RU" sz="1600" u="sng" dirty="0" smtClean="0">
                <a:hlinkClick r:id="rId6"/>
              </a:rPr>
              <a:t>%</a:t>
            </a:r>
            <a:r>
              <a:rPr lang="en-US" sz="1600" u="sng" dirty="0" smtClean="0">
                <a:hlinkClick r:id="rId6"/>
              </a:rPr>
              <a:t>D</a:t>
            </a:r>
            <a:r>
              <a:rPr lang="ru-RU" sz="1600" u="sng" dirty="0" smtClean="0">
                <a:hlinkClick r:id="rId6"/>
              </a:rPr>
              <a:t>0%</a:t>
            </a:r>
            <a:r>
              <a:rPr lang="en-US" sz="1600" u="sng" dirty="0" smtClean="0">
                <a:hlinkClick r:id="rId6"/>
              </a:rPr>
              <a:t>BF</a:t>
            </a:r>
            <a:r>
              <a:rPr lang="ru-RU" sz="1600" u="sng" dirty="0" smtClean="0">
                <a:hlinkClick r:id="rId6"/>
              </a:rPr>
              <a:t>%</a:t>
            </a:r>
            <a:r>
              <a:rPr lang="en-US" sz="1600" u="sng" dirty="0" smtClean="0">
                <a:hlinkClick r:id="rId6"/>
              </a:rPr>
              <a:t>D</a:t>
            </a:r>
            <a:r>
              <a:rPr lang="ru-RU" sz="1600" u="sng" dirty="0" smtClean="0">
                <a:hlinkClick r:id="rId6"/>
              </a:rPr>
              <a:t>1%82%</a:t>
            </a:r>
            <a:r>
              <a:rPr lang="en-US" sz="1600" u="sng" dirty="0" smtClean="0">
                <a:hlinkClick r:id="rId6"/>
              </a:rPr>
              <a:t>D</a:t>
            </a:r>
            <a:r>
              <a:rPr lang="ru-RU" sz="1600" u="sng" dirty="0" smtClean="0">
                <a:hlinkClick r:id="rId6"/>
              </a:rPr>
              <a:t>0%</a:t>
            </a:r>
            <a:r>
              <a:rPr lang="en-US" sz="1600" u="sng" dirty="0" smtClean="0">
                <a:hlinkClick r:id="rId6"/>
              </a:rPr>
              <a:t>B</a:t>
            </a:r>
            <a:r>
              <a:rPr lang="ru-RU" sz="1600" u="sng" dirty="0" smtClean="0">
                <a:hlinkClick r:id="rId6"/>
              </a:rPr>
              <a:t>8%</a:t>
            </a:r>
            <a:r>
              <a:rPr lang="en-US" sz="1600" u="sng" dirty="0" smtClean="0">
                <a:hlinkClick r:id="rId6"/>
              </a:rPr>
              <a:t>D</a:t>
            </a:r>
            <a:r>
              <a:rPr lang="ru-RU" sz="1600" u="sng" dirty="0" smtClean="0">
                <a:hlinkClick r:id="rId6"/>
              </a:rPr>
              <a:t>0%</a:t>
            </a:r>
            <a:r>
              <a:rPr lang="en-US" sz="1600" u="sng" dirty="0" smtClean="0">
                <a:hlinkClick r:id="rId6"/>
              </a:rPr>
              <a:t>BA</a:t>
            </a:r>
            <a:r>
              <a:rPr lang="ru-RU" sz="1600" u="sng" dirty="0" smtClean="0">
                <a:hlinkClick r:id="rId6"/>
              </a:rPr>
              <a:t>%</a:t>
            </a:r>
            <a:r>
              <a:rPr lang="en-US" sz="1600" u="sng" dirty="0" smtClean="0">
                <a:hlinkClick r:id="rId6"/>
              </a:rPr>
              <a:t>D</a:t>
            </a:r>
            <a:r>
              <a:rPr lang="ru-RU" sz="1600" u="sng" dirty="0" smtClean="0">
                <a:hlinkClick r:id="rId6"/>
              </a:rPr>
              <a:t>0%</a:t>
            </a:r>
            <a:r>
              <a:rPr lang="en-US" sz="1600" u="sng" dirty="0" smtClean="0">
                <a:hlinkClick r:id="rId6"/>
              </a:rPr>
              <a:t>B</a:t>
            </a:r>
            <a:r>
              <a:rPr lang="ru-RU" sz="1600" u="sng" dirty="0" smtClean="0">
                <a:hlinkClick r:id="rId6"/>
              </a:rPr>
              <a:t>8</a:t>
            </a:r>
            <a:r>
              <a:rPr lang="ru-RU" sz="1600" dirty="0" smtClean="0"/>
              <a:t> 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sz="1600" dirty="0" smtClean="0"/>
              <a:t>Федеральный институт педагогических измерений. Контрольные измерительные материалы (КИМ) Физика //[Электронный ресурс]// </a:t>
            </a:r>
            <a:r>
              <a:rPr lang="en-US" sz="1600" u="sng" dirty="0" smtClean="0">
                <a:hlinkClick r:id="rId7"/>
              </a:rPr>
              <a:t>http</a:t>
            </a:r>
            <a:r>
              <a:rPr lang="ru-RU" sz="1600" u="sng" dirty="0" smtClean="0">
                <a:hlinkClick r:id="rId7"/>
              </a:rPr>
              <a:t>://</a:t>
            </a:r>
            <a:r>
              <a:rPr lang="en-US" sz="1600" u="sng" dirty="0" err="1" smtClean="0">
                <a:hlinkClick r:id="rId7"/>
              </a:rPr>
              <a:t>fipi</a:t>
            </a:r>
            <a:r>
              <a:rPr lang="ru-RU" sz="1600" u="sng" dirty="0" smtClean="0">
                <a:hlinkClick r:id="rId7"/>
              </a:rPr>
              <a:t>.</a:t>
            </a:r>
            <a:r>
              <a:rPr lang="en-US" sz="1600" u="sng" dirty="0" err="1" smtClean="0">
                <a:hlinkClick r:id="rId7"/>
              </a:rPr>
              <a:t>ru</a:t>
            </a:r>
            <a:r>
              <a:rPr lang="ru-RU" sz="1600" u="sng" dirty="0" smtClean="0">
                <a:hlinkClick r:id="rId7"/>
              </a:rPr>
              <a:t>/</a:t>
            </a:r>
            <a:r>
              <a:rPr lang="en-US" sz="1600" u="sng" dirty="0" smtClean="0">
                <a:hlinkClick r:id="rId7"/>
              </a:rPr>
              <a:t>view</a:t>
            </a:r>
            <a:r>
              <a:rPr lang="ru-RU" sz="1600" u="sng" dirty="0" smtClean="0">
                <a:hlinkClick r:id="rId7"/>
              </a:rPr>
              <a:t>/</a:t>
            </a:r>
            <a:r>
              <a:rPr lang="en-US" sz="1600" u="sng" dirty="0" smtClean="0">
                <a:hlinkClick r:id="rId7"/>
              </a:rPr>
              <a:t>sections</a:t>
            </a:r>
            <a:r>
              <a:rPr lang="ru-RU" sz="1600" u="sng" dirty="0" smtClean="0">
                <a:hlinkClick r:id="rId7"/>
              </a:rPr>
              <a:t>/92/</a:t>
            </a:r>
            <a:r>
              <a:rPr lang="en-US" sz="1600" u="sng" dirty="0" smtClean="0">
                <a:hlinkClick r:id="rId7"/>
              </a:rPr>
              <a:t>docs</a:t>
            </a:r>
            <a:r>
              <a:rPr lang="ru-RU" sz="1600" u="sng" dirty="0" smtClean="0">
                <a:hlinkClick r:id="rId7"/>
              </a:rPr>
              <a:t>/</a:t>
            </a:r>
            <a:r>
              <a:rPr lang="ru-RU" sz="1600" dirty="0" smtClean="0"/>
              <a:t> </a:t>
            </a: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</p:spPr>
        <p:txBody>
          <a:bodyPr/>
          <a:lstStyle/>
          <a:p>
            <a:r>
              <a:rPr lang="ru-RU" dirty="0" smtClean="0"/>
              <a:t>Изображение в плоском зеркале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785794"/>
            <a:ext cx="5715008" cy="6072206"/>
          </a:xfrm>
        </p:spPr>
        <p:txBody>
          <a:bodyPr>
            <a:normAutofit fontScale="85000" lnSpcReduction="20000"/>
          </a:bodyPr>
          <a:lstStyle/>
          <a:p>
            <a:pPr marL="177800" indent="-177800"/>
            <a:r>
              <a:rPr lang="ru-RU" dirty="0" smtClean="0"/>
              <a:t>Большинство зеркал изготавливается из </a:t>
            </a:r>
            <a:r>
              <a:rPr lang="ru-RU" b="1" dirty="0" smtClean="0">
                <a:solidFill>
                  <a:srgbClr val="FF0000"/>
                </a:solidFill>
              </a:rPr>
              <a:t>очень гладкого </a:t>
            </a:r>
            <a:r>
              <a:rPr lang="ru-RU" dirty="0" smtClean="0"/>
              <a:t>стекла, покрытого с обратной стороны</a:t>
            </a:r>
            <a:br>
              <a:rPr lang="ru-RU" dirty="0" smtClean="0"/>
            </a:br>
            <a:r>
              <a:rPr lang="ru-RU" dirty="0" smtClean="0"/>
              <a:t>тонким слоем хорошо отражающего металла, поэтому практически </a:t>
            </a:r>
            <a:r>
              <a:rPr lang="ru-RU" b="1" dirty="0" smtClean="0">
                <a:solidFill>
                  <a:srgbClr val="FF0000"/>
                </a:solidFill>
              </a:rPr>
              <a:t>весь падающий</a:t>
            </a:r>
            <a:r>
              <a:rPr lang="ru-RU" dirty="0" smtClean="0"/>
              <a:t> на зеркало </a:t>
            </a:r>
            <a:r>
              <a:rPr lang="ru-RU" b="1" dirty="0" smtClean="0">
                <a:solidFill>
                  <a:srgbClr val="FF0000"/>
                </a:solidFill>
              </a:rPr>
              <a:t>свет</a:t>
            </a:r>
            <a:r>
              <a:rPr lang="ru-RU" dirty="0" smtClean="0"/>
              <a:t> </a:t>
            </a:r>
            <a:r>
              <a:rPr lang="ru-RU" b="1" dirty="0" smtClean="0"/>
              <a:t>отражается</a:t>
            </a:r>
            <a:r>
              <a:rPr lang="ru-RU" dirty="0" smtClean="0"/>
              <a:t> в </a:t>
            </a:r>
            <a:r>
              <a:rPr lang="ru-RU" b="1" dirty="0" smtClean="0">
                <a:solidFill>
                  <a:srgbClr val="FF0000"/>
                </a:solidFill>
              </a:rPr>
              <a:t>одном направлении</a:t>
            </a:r>
            <a:r>
              <a:rPr lang="ru-RU" dirty="0" smtClean="0"/>
              <a:t>.</a:t>
            </a:r>
          </a:p>
          <a:p>
            <a:pPr marL="177800" indent="-177800"/>
            <a:r>
              <a:rPr lang="ru-RU" dirty="0" smtClean="0"/>
              <a:t>Любые другие гладкие поверхности (полированные, лакированные, спокойная водная поверхность) тоже могут дать зеркальное отражение.</a:t>
            </a:r>
          </a:p>
          <a:p>
            <a:pPr marL="177800" indent="-177800"/>
            <a:r>
              <a:rPr lang="ru-RU" dirty="0" smtClean="0"/>
              <a:t>Если гладкая поверхность еще и прозрачная, то лишь небольшая часть света отразится, и изображение не будет столь ярким.</a:t>
            </a:r>
          </a:p>
          <a:p>
            <a:pPr marL="177800" indent="-177800"/>
            <a:r>
              <a:rPr lang="ru-RU" dirty="0" smtClean="0"/>
              <a:t>Если поверхность зеркала </a:t>
            </a:r>
            <a:r>
              <a:rPr lang="ru-RU" b="1" dirty="0" smtClean="0"/>
              <a:t>изогнутая</a:t>
            </a:r>
            <a:r>
              <a:rPr lang="ru-RU" dirty="0" smtClean="0"/>
              <a:t>, то </a:t>
            </a:r>
            <a:r>
              <a:rPr lang="ru-RU" b="1" dirty="0" smtClean="0">
                <a:solidFill>
                  <a:srgbClr val="FF0000"/>
                </a:solidFill>
              </a:rPr>
              <a:t>изображение будет искаженным </a:t>
            </a:r>
            <a:r>
              <a:rPr lang="ru-RU" dirty="0" smtClean="0"/>
              <a:t>("кривое зеркало").</a:t>
            </a:r>
            <a:endParaRPr lang="ru-RU" dirty="0"/>
          </a:p>
        </p:txBody>
      </p:sp>
      <p:pic>
        <p:nvPicPr>
          <p:cNvPr id="103426" name="Picture 2" descr="http://class-fizika.narod.ru/8_class/8_urok/8-optic/3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857232"/>
            <a:ext cx="3428992" cy="2828921"/>
          </a:xfrm>
          <a:prstGeom prst="rect">
            <a:avLst/>
          </a:prstGeom>
          <a:noFill/>
        </p:spPr>
      </p:pic>
      <p:pic>
        <p:nvPicPr>
          <p:cNvPr id="103428" name="Picture 4" descr="http://class-fizika.narod.ru/8_class/8_urok/8-optic/3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3734235"/>
            <a:ext cx="3428992" cy="31237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000628" cy="928670"/>
          </a:xfrm>
        </p:spPr>
        <p:txBody>
          <a:bodyPr/>
          <a:lstStyle/>
          <a:p>
            <a:r>
              <a:rPr lang="ru-RU" dirty="0" smtClean="0"/>
              <a:t>Плоское зеркало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5143504" cy="5572140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Изображение предмета </a:t>
            </a:r>
            <a:r>
              <a:rPr lang="ru-RU" dirty="0" smtClean="0"/>
              <a:t>в плоском зеркале образуется </a:t>
            </a:r>
            <a:r>
              <a:rPr lang="ru-RU" b="1" dirty="0" smtClean="0">
                <a:solidFill>
                  <a:srgbClr val="FF0000"/>
                </a:solidFill>
              </a:rPr>
              <a:t>за зеркалом</a:t>
            </a:r>
            <a:r>
              <a:rPr lang="ru-RU" dirty="0" smtClean="0"/>
              <a:t>, то есть там, где предмета на самом деле нет. </a:t>
            </a:r>
          </a:p>
          <a:p>
            <a:r>
              <a:rPr lang="ru-RU" dirty="0" smtClean="0"/>
              <a:t>Вследствие закона отражения света </a:t>
            </a:r>
            <a:r>
              <a:rPr lang="ru-RU" b="1" dirty="0" smtClean="0">
                <a:solidFill>
                  <a:srgbClr val="FF0000"/>
                </a:solidFill>
              </a:rPr>
              <a:t>мнимое изображение</a:t>
            </a:r>
            <a:r>
              <a:rPr lang="ru-RU" dirty="0" smtClean="0"/>
              <a:t> предмета </a:t>
            </a:r>
            <a:r>
              <a:rPr lang="ru-RU" b="1" dirty="0" smtClean="0">
                <a:solidFill>
                  <a:srgbClr val="FF0000"/>
                </a:solidFill>
              </a:rPr>
              <a:t>располагается симметрично </a:t>
            </a:r>
            <a:r>
              <a:rPr lang="ru-RU" dirty="0" smtClean="0"/>
              <a:t>относительно зеркальной поверхности. </a:t>
            </a:r>
          </a:p>
          <a:p>
            <a:r>
              <a:rPr lang="ru-RU" b="1" dirty="0" smtClean="0"/>
              <a:t>Размер изображения </a:t>
            </a:r>
            <a:r>
              <a:rPr lang="ru-RU" b="1" dirty="0" smtClean="0">
                <a:solidFill>
                  <a:srgbClr val="FF0000"/>
                </a:solidFill>
              </a:rPr>
              <a:t>равен</a:t>
            </a:r>
            <a:r>
              <a:rPr lang="ru-RU" dirty="0" smtClean="0"/>
              <a:t> </a:t>
            </a:r>
            <a:r>
              <a:rPr lang="ru-RU" b="1" dirty="0" smtClean="0"/>
              <a:t>размеру самого предмета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Плоские зеркала очень широко используются в </a:t>
            </a:r>
            <a:r>
              <a:rPr lang="ru-RU" b="1" dirty="0" smtClean="0"/>
              <a:t>быту</a:t>
            </a:r>
            <a:r>
              <a:rPr lang="ru-RU" dirty="0" smtClean="0"/>
              <a:t>, а также в </a:t>
            </a:r>
            <a:r>
              <a:rPr lang="ru-RU" b="1" dirty="0" smtClean="0"/>
              <a:t>приборах</a:t>
            </a:r>
            <a:r>
              <a:rPr lang="ru-RU" dirty="0" smtClean="0"/>
              <a:t>, в которых </a:t>
            </a:r>
            <a:r>
              <a:rPr lang="ru-RU" b="1" dirty="0" smtClean="0">
                <a:solidFill>
                  <a:srgbClr val="FF0000"/>
                </a:solidFill>
              </a:rPr>
              <a:t>нужно изменить направление хода лучей</a:t>
            </a:r>
            <a:r>
              <a:rPr lang="ru-RU" dirty="0" smtClean="0"/>
              <a:t>, например в </a:t>
            </a:r>
            <a:r>
              <a:rPr lang="ru-RU" b="1" dirty="0" smtClean="0">
                <a:solidFill>
                  <a:srgbClr val="FF0000"/>
                </a:solidFill>
              </a:rPr>
              <a:t>перископе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93186" name="Picture 2" descr="ход лучей от источника в глаз, отражаясь от зеркал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0"/>
            <a:ext cx="4071934" cy="3244824"/>
          </a:xfrm>
          <a:prstGeom prst="rect">
            <a:avLst/>
          </a:prstGeom>
          <a:noFill/>
        </p:spPr>
      </p:pic>
      <p:pic>
        <p:nvPicPr>
          <p:cNvPr id="93190" name="Picture 6" descr="ход лучей от источника в глаз, отражаясь от зеркал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9" y="3438361"/>
            <a:ext cx="4143372" cy="3419639"/>
          </a:xfrm>
          <a:prstGeom prst="rect">
            <a:avLst/>
          </a:prstGeom>
          <a:noFill/>
        </p:spPr>
      </p:pic>
      <p:pic>
        <p:nvPicPr>
          <p:cNvPr id="93192" name="Picture 8" descr="ход лучей в перископе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142852"/>
            <a:ext cx="2786050" cy="289079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31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31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93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0108"/>
          </a:xfrm>
        </p:spPr>
        <p:txBody>
          <a:bodyPr>
            <a:normAutofit/>
          </a:bodyPr>
          <a:lstStyle/>
          <a:p>
            <a:r>
              <a:rPr lang="ru-RU" dirty="0" smtClean="0"/>
              <a:t>Преломление света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85860"/>
            <a:ext cx="6000760" cy="5572140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Закон преломления света</a:t>
            </a:r>
            <a:r>
              <a:rPr lang="ru-RU" sz="2800" dirty="0" smtClean="0"/>
              <a:t>: </a:t>
            </a:r>
            <a:r>
              <a:rPr lang="ru-RU" sz="2800" b="1" dirty="0" smtClean="0"/>
              <a:t>падающий</a:t>
            </a:r>
            <a:r>
              <a:rPr lang="ru-RU" sz="2800" dirty="0" smtClean="0"/>
              <a:t> и </a:t>
            </a:r>
            <a:r>
              <a:rPr lang="ru-RU" sz="2800" b="1" dirty="0" smtClean="0"/>
              <a:t>преломленный</a:t>
            </a:r>
            <a:r>
              <a:rPr lang="ru-RU" sz="2800" dirty="0" smtClean="0"/>
              <a:t> лучи, а также </a:t>
            </a:r>
            <a:r>
              <a:rPr lang="ru-RU" sz="2800" b="1" dirty="0" smtClean="0"/>
              <a:t>перпендикуляр</a:t>
            </a:r>
            <a:r>
              <a:rPr lang="ru-RU" sz="2800" dirty="0" smtClean="0"/>
              <a:t> к границе раздела двух сред, восстановленный в точке падения луча, </a:t>
            </a:r>
            <a:r>
              <a:rPr lang="ru-RU" sz="2800" b="1" dirty="0" smtClean="0"/>
              <a:t>лежат в одной плоскости</a:t>
            </a:r>
            <a:r>
              <a:rPr lang="ru-RU" sz="2800" dirty="0" smtClean="0"/>
              <a:t>. </a:t>
            </a:r>
            <a:r>
              <a:rPr lang="ru-RU" sz="2800" b="1" dirty="0" smtClean="0"/>
              <a:t>Отношение</a:t>
            </a:r>
            <a:r>
              <a:rPr lang="ru-RU" sz="2800" dirty="0" smtClean="0"/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синуса угла падения </a:t>
            </a:r>
            <a:r>
              <a:rPr lang="ru-RU" sz="2800" b="1" dirty="0" err="1" smtClean="0">
                <a:solidFill>
                  <a:srgbClr val="FF0000"/>
                </a:solidFill>
              </a:rPr>
              <a:t>α </a:t>
            </a:r>
            <a:r>
              <a:rPr lang="ru-RU" sz="2800" dirty="0" smtClean="0"/>
              <a:t>к </a:t>
            </a:r>
            <a:r>
              <a:rPr lang="ru-RU" sz="2800" b="1" dirty="0" smtClean="0">
                <a:solidFill>
                  <a:srgbClr val="FF0000"/>
                </a:solidFill>
              </a:rPr>
              <a:t>синусу угла преломления </a:t>
            </a:r>
            <a:r>
              <a:rPr lang="ru-RU" sz="2800" b="1" dirty="0" err="1" smtClean="0">
                <a:solidFill>
                  <a:srgbClr val="FF0000"/>
                </a:solidFill>
              </a:rPr>
              <a:t>β</a:t>
            </a:r>
            <a:r>
              <a:rPr lang="ru-RU" sz="2800" dirty="0" err="1" smtClean="0"/>
              <a:t> </a:t>
            </a:r>
            <a:r>
              <a:rPr lang="ru-RU" sz="2800" dirty="0" smtClean="0"/>
              <a:t>есть величина, </a:t>
            </a:r>
            <a:r>
              <a:rPr lang="ru-RU" sz="2800" b="1" dirty="0" smtClean="0">
                <a:solidFill>
                  <a:srgbClr val="FF0000"/>
                </a:solidFill>
              </a:rPr>
              <a:t>постоянная</a:t>
            </a:r>
            <a:r>
              <a:rPr lang="ru-RU" sz="2800" dirty="0" smtClean="0"/>
              <a:t> </a:t>
            </a:r>
            <a:r>
              <a:rPr lang="ru-RU" sz="2800" b="1" dirty="0" smtClean="0"/>
              <a:t>для двух данных сред: </a:t>
            </a:r>
          </a:p>
          <a:p>
            <a:endParaRPr lang="ru-RU" dirty="0"/>
          </a:p>
        </p:txBody>
      </p:sp>
      <p:pic>
        <p:nvPicPr>
          <p:cNvPr id="4" name="Picture 12" descr="C:\Program Files\Physicon\Open Physics 2.5 part 2\content\chapter3\section\paragraph1\images\3-1-1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2133600" y="927100"/>
            <a:ext cx="7010400" cy="593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13"/>
          <p:cNvSpPr>
            <a:spLocks noChangeShapeType="1"/>
          </p:cNvSpPr>
          <p:nvPr/>
        </p:nvSpPr>
        <p:spPr bwMode="auto">
          <a:xfrm>
            <a:off x="4786314" y="2428868"/>
            <a:ext cx="609600" cy="83820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6" name="Line 17"/>
          <p:cNvSpPr>
            <a:spLocks noChangeShapeType="1"/>
          </p:cNvSpPr>
          <p:nvPr/>
        </p:nvSpPr>
        <p:spPr bwMode="auto">
          <a:xfrm>
            <a:off x="5357818" y="3286124"/>
            <a:ext cx="533400" cy="1828800"/>
          </a:xfrm>
          <a:prstGeom prst="line">
            <a:avLst/>
          </a:prstGeom>
          <a:noFill/>
          <a:ln w="57150">
            <a:solidFill>
              <a:schemeClr val="bg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7" name="Picture 11" descr="C:\Program Files\Physicon\Open Physics 2.5 part 2\content\javagifs\63166759474787-1.gif"/>
          <p:cNvPicPr>
            <a:picLocks noChangeAspect="1" noChangeArrowheads="1"/>
          </p:cNvPicPr>
          <p:nvPr/>
        </p:nvPicPr>
        <p:blipFill>
          <a:blip r:embed="rId4" r:link="rId5"/>
          <a:srcRect/>
          <a:stretch>
            <a:fillRect/>
          </a:stretch>
        </p:blipFill>
        <p:spPr bwMode="auto">
          <a:xfrm>
            <a:off x="2571736" y="5214950"/>
            <a:ext cx="1981200" cy="1360488"/>
          </a:xfrm>
          <a:prstGeom prst="rect">
            <a:avLst/>
          </a:prstGeom>
          <a:gradFill>
            <a:gsLst>
              <a:gs pos="0">
                <a:srgbClr val="FFFF0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500694" cy="10001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Преломление света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6143636" cy="600076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При различных </a:t>
            </a:r>
            <a:r>
              <a:rPr lang="ru-RU" b="1" i="1" dirty="0" smtClean="0">
                <a:solidFill>
                  <a:srgbClr val="FF0000"/>
                </a:solidFill>
              </a:rPr>
              <a:t>показателях преломления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второй среды, </a:t>
            </a:r>
            <a:r>
              <a:rPr lang="ru-RU" b="1" dirty="0" smtClean="0"/>
              <a:t>угол отклонения</a:t>
            </a:r>
            <a:r>
              <a:rPr lang="ru-RU" dirty="0" smtClean="0"/>
              <a:t> преломленного луча </a:t>
            </a:r>
            <a:r>
              <a:rPr lang="ru-RU" b="1" dirty="0" smtClean="0">
                <a:solidFill>
                  <a:srgbClr val="FF0000"/>
                </a:solidFill>
              </a:rPr>
              <a:t>будет различным</a:t>
            </a:r>
            <a:r>
              <a:rPr lang="ru-RU" dirty="0" smtClean="0"/>
              <a:t>: </a:t>
            </a:r>
          </a:p>
          <a:p>
            <a:r>
              <a:rPr lang="ru-RU" b="1" dirty="0" smtClean="0"/>
              <a:t>Падающий и преломленный свет </a:t>
            </a:r>
            <a:r>
              <a:rPr lang="ru-RU" b="1" dirty="0" smtClean="0">
                <a:solidFill>
                  <a:srgbClr val="FF0000"/>
                </a:solidFill>
              </a:rPr>
              <a:t>взаимно обратимы</a:t>
            </a:r>
            <a:r>
              <a:rPr lang="ru-RU" dirty="0" smtClean="0"/>
              <a:t>: если падающий луч будет пущен по направлению преломленного луча, то луч преломленный пойдет по направлению падающего.</a:t>
            </a:r>
          </a:p>
          <a:p>
            <a:r>
              <a:rPr lang="ru-RU" b="1" i="1" dirty="0" smtClean="0">
                <a:solidFill>
                  <a:srgbClr val="FF0000"/>
                </a:solidFill>
              </a:rPr>
              <a:t>Показатель преломления света</a:t>
            </a:r>
          </a:p>
          <a:p>
            <a:r>
              <a:rPr lang="ru-RU" dirty="0" smtClean="0"/>
              <a:t>называется </a:t>
            </a:r>
            <a:r>
              <a:rPr lang="ru-RU" b="1" i="1" dirty="0" smtClean="0">
                <a:solidFill>
                  <a:srgbClr val="FF0000"/>
                </a:solidFill>
              </a:rPr>
              <a:t>абсолютным показателем преломления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этой среды. </a:t>
            </a:r>
          </a:p>
          <a:p>
            <a:r>
              <a:rPr lang="ru-RU" dirty="0" smtClean="0"/>
              <a:t>Здесь </a:t>
            </a:r>
            <a:r>
              <a:rPr lang="el-GR" b="1" i="1" dirty="0" smtClean="0">
                <a:solidFill>
                  <a:srgbClr val="FF0000"/>
                </a:solidFill>
                <a:latin typeface="Georgia"/>
              </a:rPr>
              <a:t>μ</a:t>
            </a:r>
            <a:r>
              <a:rPr lang="ru-RU" dirty="0" smtClean="0"/>
              <a:t> и </a:t>
            </a:r>
            <a:r>
              <a:rPr lang="el-GR" b="1" i="1" dirty="0" smtClean="0">
                <a:solidFill>
                  <a:srgbClr val="FF0000"/>
                </a:solidFill>
                <a:latin typeface="Georgia"/>
              </a:rPr>
              <a:t>ε</a:t>
            </a:r>
            <a:r>
              <a:rPr lang="ru-RU" dirty="0" smtClean="0"/>
              <a:t> - относительные диэлектрическая и магнитная проницаемость среды.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1377" name="Picture 1" descr="http://geomoptics.narod.ru/Preloml/model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-1"/>
            <a:ext cx="2928926" cy="2343141"/>
          </a:xfrm>
          <a:prstGeom prst="rect">
            <a:avLst/>
          </a:prstGeom>
          <a:noFill/>
        </p:spPr>
      </p:pic>
      <p:pic>
        <p:nvPicPr>
          <p:cNvPr id="101378" name="Picture 2" descr="http://geomoptics.narod.ru/Preloml/model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97212" y="4500570"/>
            <a:ext cx="2946788" cy="2357430"/>
          </a:xfrm>
          <a:prstGeom prst="rect">
            <a:avLst/>
          </a:prstGeom>
          <a:noFill/>
        </p:spPr>
      </p:pic>
      <p:pic>
        <p:nvPicPr>
          <p:cNvPr id="101380" name="Picture 4" descr="http://geomoptics.narod.ru/Preloml/model4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5" y="2357430"/>
            <a:ext cx="2928926" cy="2358869"/>
          </a:xfrm>
          <a:prstGeom prst="rect">
            <a:avLst/>
          </a:prstGeom>
          <a:noFill/>
        </p:spPr>
      </p:pic>
      <p:pic>
        <p:nvPicPr>
          <p:cNvPr id="101382" name="Picture 6" descr="http://geomoptics.narod.ru/PocazPrel/formula1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63215" y="2857496"/>
            <a:ext cx="2980785" cy="1000132"/>
          </a:xfrm>
          <a:prstGeom prst="rect">
            <a:avLst/>
          </a:prstGeom>
          <a:solidFill>
            <a:srgbClr val="0070C0"/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13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1622</TotalTime>
  <Words>1951</Words>
  <PresentationFormat>Экран (4:3)</PresentationFormat>
  <Paragraphs>254</Paragraphs>
  <Slides>54</Slides>
  <Notes>0</Notes>
  <HiddenSlides>0</HiddenSlides>
  <MMClips>3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54</vt:i4>
      </vt:variant>
    </vt:vector>
  </HeadingPairs>
  <TitlesOfParts>
    <vt:vector size="56" baseType="lpstr">
      <vt:lpstr>Яркая</vt:lpstr>
      <vt:lpstr>Picture</vt:lpstr>
      <vt:lpstr> ОПТИКА   Подготовка к ЕГЭ</vt:lpstr>
      <vt:lpstr>Цель: повторение основных понятий, законов и формул  ОПТИКИ в соответствии с кодификатором ЕГЭ.</vt:lpstr>
      <vt:lpstr>Отражение света. Закон отражения света</vt:lpstr>
      <vt:lpstr>Отражение света. Закон отражения света</vt:lpstr>
      <vt:lpstr>Слайд 5</vt:lpstr>
      <vt:lpstr>Изображение в плоском зеркале</vt:lpstr>
      <vt:lpstr>Плоское зеркало</vt:lpstr>
      <vt:lpstr>Преломление света</vt:lpstr>
      <vt:lpstr>Преломление света</vt:lpstr>
      <vt:lpstr>Преломление света</vt:lpstr>
      <vt:lpstr>Полное внутреннее отражение</vt:lpstr>
      <vt:lpstr>Слайд 12</vt:lpstr>
      <vt:lpstr>Линза</vt:lpstr>
      <vt:lpstr>Характеристики простых линз</vt:lpstr>
      <vt:lpstr>Виды линз</vt:lpstr>
      <vt:lpstr>Характеристики простых линз</vt:lpstr>
      <vt:lpstr>Характеристики простых линз</vt:lpstr>
      <vt:lpstr>Построение изображения</vt:lpstr>
      <vt:lpstr>Свойства тонкой линзы:</vt:lpstr>
      <vt:lpstr>Построение изображения в собирающей линзе</vt:lpstr>
      <vt:lpstr>Ход лучей  в линзе</vt:lpstr>
      <vt:lpstr>Построение изображения в собирающей линзе</vt:lpstr>
      <vt:lpstr>Построение изображения в собирающей линзе</vt:lpstr>
      <vt:lpstr>Построение изображения в собирающей линзе</vt:lpstr>
      <vt:lpstr>Построение изображения в собирающей линзе</vt:lpstr>
      <vt:lpstr>Построение изображения в собирающей линзе</vt:lpstr>
      <vt:lpstr>Построение изображения в собирающей линзе</vt:lpstr>
      <vt:lpstr>Формула тонкой линзы</vt:lpstr>
      <vt:lpstr>Линейное увеличение линзы</vt:lpstr>
      <vt:lpstr>Оптические приборы. </vt:lpstr>
      <vt:lpstr>Глаз как оптическая система</vt:lpstr>
      <vt:lpstr>Рассмотрим задачи: </vt:lpstr>
      <vt:lpstr>ГИА 2008 г. 12. Для получения четкого (сфокусированного) изображения на сетчатке глаза при переводе взгляда с удаленных предметов на близкие изменяется </vt:lpstr>
      <vt:lpstr>ГИА 2008 г. 26 Дима рассматривает красные розы через зеленое стекло. Какого цвета будут казаться ему розы? Объясните наблюдаемое явление. Дайте развернутое, логически связанное обоснование. </vt:lpstr>
      <vt:lpstr>(ГИА 2009 г.) 13. После прохождения оптического прибора, закрытого на рисунке ширмой, ход лучей 1 и 2 изменился на 1′ и 2′. За ширмой находится </vt:lpstr>
      <vt:lpstr>ГИА 2009 г. 26 Каким пятном (темным или светлым) кажется водителю ночью в свете фар его автомобиля лужа на неосвещенной дороге? Ответ поясните. </vt:lpstr>
      <vt:lpstr>(ГИА 2010 г.) 13. С помощью собирающей линзы получено мнимое изображение предмета. Предмет по отношению к линзе расположен на расстоянии</vt:lpstr>
      <vt:lpstr>(ЕГЭ 2001 г.) А18. Какая точка соответствует изображению объекта S?</vt:lpstr>
      <vt:lpstr>(ЕГЭ 2001 г.) А19. На каком рисунке правильно изображено отражение карандаша в зеркале?</vt:lpstr>
      <vt:lpstr>(ЕГЭ 2001 г., Демо) 23. Какая из точек ( 1,  2,  3  или 4 ), показанных на рисунке, является изображением точки  S  в зеркале?</vt:lpstr>
      <vt:lpstr>(ЕГЭ 2001 г., Демо) 24. Какая из точек ( 1,  2,  3  или 4 ), показанных на рисунке, является изображением точки  S  в собирающей линзе?</vt:lpstr>
      <vt:lpstr>(ЕГЭ 2002 г., Демо) А33. На рисунке дан ход лучей, полученный при исследовании прохождения луча через плоскопараллельную пластину. Показатель преломления материала пластины на основе этих данных равен</vt:lpstr>
      <vt:lpstr>2002 г. А21 (КИМ). Разложение белого света в спектр при прохождении через призму обусловлено</vt:lpstr>
      <vt:lpstr>2002 г. А32 (КИМ). Какая часть изображения стрелки в зеркале видна глазу?</vt:lpstr>
      <vt:lpstr>(ЕГЭ 2003 г., КИМ) А21. Объектив фотоаппарата является собирающей линзой. При фотографировании предмета он дает на пленке изображение</vt:lpstr>
      <vt:lpstr>(ЕГЭ 2003 г. демо) А29. Линзу, изготовленную из двух тонких сферических стекол одинакового радиуса, между которыми находится воздух (воздушная линза), опустили в воду (см. рис.). Как действует эта линза?</vt:lpstr>
      <vt:lpstr>(ЕГЭ 2004 г., демо) А18. На рисунке показаны направления падающего и преломленного лучей света на границе раздела "воздух-стекло". Показатель преломления стекла равен отношению</vt:lpstr>
      <vt:lpstr>(ЕГЭ 2005 г., ДЕМО) А22. Изображением источника света S в зеркале М является точка</vt:lpstr>
      <vt:lpstr>(ЕГЭ 2006 г., ДЕМО) А21. Объектив фотоаппарата – собирающая линза с фокусным расстоянием  F = 50 мм. При фотографировании предмета, удаленного от фотоаппарата  на 40 см, изображение предмета получается четким, если плоскость фотопленки находится от объектива на расстоянии</vt:lpstr>
      <vt:lpstr>(ЕГЭ 2007 г., ДЕМО) А22. Угол падения света на  горизонтально расположенное плоское зеркало равен 30°. Каким будет угол между падающим и отраженным лучами, если повернуть зеркало на 10° так, как показано на рисунке?</vt:lpstr>
      <vt:lpstr>(ЕГЭ 2008 г., ДЕМО) А22. Какой из образов 1 – 4 служит изображением предмета AB в тонкой линзе с фокусным расстоянием F? </vt:lpstr>
      <vt:lpstr>(ЕГЭ 2009 г., ДЕМО) А17. Источник света S отражается в плоском зеркале ab. Изображение S1 этого источника в зеркале показано на рисунке </vt:lpstr>
      <vt:lpstr>(ЕГЭ 2010 г., ДЕМО) А17. Где находится изображение светящейся точки S (см. рисунок), создаваемое тонкой собирающей линзой? </vt:lpstr>
      <vt:lpstr>Используемая литература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2002 г. А26 (ЕГЭ). Скорость автомобиля массой 500 кг изменяется в соответствии с графиком, приведенным на рисунке. Определите равнодействующую силу в момент времени t  = 3 с.</dc:title>
  <cp:lastModifiedBy>Ирина</cp:lastModifiedBy>
  <cp:revision>150</cp:revision>
  <dcterms:modified xsi:type="dcterms:W3CDTF">2010-05-27T23:07:42Z</dcterms:modified>
</cp:coreProperties>
</file>