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6"/>
  </p:notesMasterIdLst>
  <p:sldIdLst>
    <p:sldId id="256" r:id="rId2"/>
    <p:sldId id="258" r:id="rId3"/>
    <p:sldId id="257" r:id="rId4"/>
    <p:sldId id="264" r:id="rId5"/>
    <p:sldId id="268" r:id="rId6"/>
    <p:sldId id="277" r:id="rId7"/>
    <p:sldId id="284" r:id="rId8"/>
    <p:sldId id="283" r:id="rId9"/>
    <p:sldId id="279" r:id="rId10"/>
    <p:sldId id="293" r:id="rId11"/>
    <p:sldId id="292" r:id="rId12"/>
    <p:sldId id="290" r:id="rId13"/>
    <p:sldId id="296" r:id="rId14"/>
    <p:sldId id="297" r:id="rId15"/>
    <p:sldId id="303" r:id="rId16"/>
    <p:sldId id="305" r:id="rId17"/>
    <p:sldId id="278" r:id="rId18"/>
    <p:sldId id="306" r:id="rId19"/>
    <p:sldId id="307" r:id="rId20"/>
    <p:sldId id="308" r:id="rId21"/>
    <p:sldId id="309" r:id="rId22"/>
    <p:sldId id="311" r:id="rId23"/>
    <p:sldId id="272" r:id="rId24"/>
    <p:sldId id="27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5" autoAdjust="0"/>
    <p:restoredTop sz="97314" autoAdjust="0"/>
  </p:normalViewPr>
  <p:slideViewPr>
    <p:cSldViewPr>
      <p:cViewPr varScale="1">
        <p:scale>
          <a:sx n="85" d="100"/>
          <a:sy n="85" d="100"/>
        </p:scale>
        <p:origin x="-10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5F2536-B044-4FD6-8AA6-381DCC83A1B0}" type="doc">
      <dgm:prSet loTypeId="urn:microsoft.com/office/officeart/2005/8/layout/cycle5" loCatId="cycle" qsTypeId="urn:microsoft.com/office/officeart/2005/8/quickstyle/3d3" qsCatId="3D" csTypeId="urn:microsoft.com/office/officeart/2005/8/colors/colorful3" csCatId="colorful" phldr="1"/>
      <dgm:spPr/>
    </dgm:pt>
    <dgm:pt modelId="{F2EB8686-CFA1-4C3E-BFA5-52AA2E3A12D2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понимание карты - правильная расшифровка ее условных обозначений, </a:t>
          </a:r>
        </a:p>
        <a:p>
          <a:r>
            <a:rPr lang="ru-RU" sz="1800" dirty="0" smtClean="0">
              <a:solidFill>
                <a:srgbClr val="002060"/>
              </a:solidFill>
            </a:rPr>
            <a:t>умение пользоваться </a:t>
          </a:r>
          <a:r>
            <a:rPr lang="ru-RU" sz="1800" u="sng" dirty="0" smtClean="0">
              <a:solidFill>
                <a:srgbClr val="002060"/>
              </a:solidFill>
            </a:rPr>
            <a:t>масштабом</a:t>
          </a:r>
          <a:endParaRPr lang="ru-RU" sz="1800" u="sng" dirty="0">
            <a:solidFill>
              <a:srgbClr val="002060"/>
            </a:solidFill>
          </a:endParaRPr>
        </a:p>
      </dgm:t>
    </dgm:pt>
    <dgm:pt modelId="{049E456A-2930-43C8-B9A0-FBAB60F1273B}" type="parTrans" cxnId="{F82D4B85-F92E-4BA7-91C0-761F3C003104}">
      <dgm:prSet/>
      <dgm:spPr/>
      <dgm:t>
        <a:bodyPr/>
        <a:lstStyle/>
        <a:p>
          <a:endParaRPr lang="ru-RU"/>
        </a:p>
      </dgm:t>
    </dgm:pt>
    <dgm:pt modelId="{8825F1DE-2EBD-45DC-B7D5-53C5BB077992}" type="sibTrans" cxnId="{F82D4B85-F92E-4BA7-91C0-761F3C003104}">
      <dgm:prSet/>
      <dgm:spPr/>
      <dgm:t>
        <a:bodyPr/>
        <a:lstStyle/>
        <a:p>
          <a:endParaRPr lang="ru-RU"/>
        </a:p>
      </dgm:t>
    </dgm:pt>
    <dgm:pt modelId="{886127DA-EA18-408A-B2EE-4C3044F23062}">
      <dgm:prSet custT="1"/>
      <dgm:spPr/>
      <dgm:t>
        <a:bodyPr/>
        <a:lstStyle/>
        <a:p>
          <a:r>
            <a:rPr lang="ru-RU" sz="2000" dirty="0" smtClean="0">
              <a:solidFill>
                <a:srgbClr val="FFFF00"/>
              </a:solidFill>
            </a:rPr>
            <a:t>чтение карты - за каждым ее условным обозначением представлять себе реальный объект;</a:t>
          </a:r>
          <a:endParaRPr lang="ru-RU" sz="2000" dirty="0">
            <a:solidFill>
              <a:srgbClr val="FFFF00"/>
            </a:solidFill>
          </a:endParaRPr>
        </a:p>
      </dgm:t>
    </dgm:pt>
    <dgm:pt modelId="{3DBC7B9C-8DE5-497F-AD23-975F1A2FCD20}" type="parTrans" cxnId="{55D3BD61-19D1-4795-B92C-D3D8355CAB95}">
      <dgm:prSet/>
      <dgm:spPr/>
      <dgm:t>
        <a:bodyPr/>
        <a:lstStyle/>
        <a:p>
          <a:endParaRPr lang="ru-RU"/>
        </a:p>
      </dgm:t>
    </dgm:pt>
    <dgm:pt modelId="{9853E532-CAD6-4D30-BEB1-4915710FEEFD}" type="sibTrans" cxnId="{55D3BD61-19D1-4795-B92C-D3D8355CAB95}">
      <dgm:prSet/>
      <dgm:spPr/>
      <dgm:t>
        <a:bodyPr/>
        <a:lstStyle/>
        <a:p>
          <a:endParaRPr lang="ru-RU"/>
        </a:p>
      </dgm:t>
    </dgm:pt>
    <dgm:pt modelId="{4AC0A2FE-C2CF-412C-92CE-812110CF47D0}">
      <dgm:prSet custT="1"/>
      <dgm:spPr/>
      <dgm:t>
        <a:bodyPr/>
        <a:lstStyle/>
        <a:p>
          <a:r>
            <a:rPr lang="ru-RU" sz="2400" dirty="0" smtClean="0">
              <a:solidFill>
                <a:srgbClr val="FF0000"/>
              </a:solidFill>
            </a:rPr>
            <a:t>Наличие картографических </a:t>
          </a:r>
        </a:p>
        <a:p>
          <a:r>
            <a:rPr lang="ru-RU" sz="2400" dirty="0" smtClean="0">
              <a:solidFill>
                <a:srgbClr val="FF0000"/>
              </a:solidFill>
            </a:rPr>
            <a:t>представлений</a:t>
          </a:r>
          <a:endParaRPr lang="ru-RU" sz="2400" dirty="0">
            <a:solidFill>
              <a:srgbClr val="FF0000"/>
            </a:solidFill>
          </a:endParaRPr>
        </a:p>
      </dgm:t>
    </dgm:pt>
    <dgm:pt modelId="{BA174304-F77B-4B62-95AD-112320924828}" type="parTrans" cxnId="{C94D2776-0B8E-4AC6-9581-32AEC8D1603B}">
      <dgm:prSet/>
      <dgm:spPr/>
      <dgm:t>
        <a:bodyPr/>
        <a:lstStyle/>
        <a:p>
          <a:endParaRPr lang="ru-RU"/>
        </a:p>
      </dgm:t>
    </dgm:pt>
    <dgm:pt modelId="{91B8B872-F4DD-49E9-ABE5-DDA1217F9C7D}" type="sibTrans" cxnId="{C94D2776-0B8E-4AC6-9581-32AEC8D1603B}">
      <dgm:prSet/>
      <dgm:spPr/>
      <dgm:t>
        <a:bodyPr/>
        <a:lstStyle/>
        <a:p>
          <a:endParaRPr lang="ru-RU"/>
        </a:p>
      </dgm:t>
    </dgm:pt>
    <dgm:pt modelId="{D3B0569E-0786-4649-BB57-6A641855188E}" type="pres">
      <dgm:prSet presAssocID="{715F2536-B044-4FD6-8AA6-381DCC83A1B0}" presName="cycle" presStyleCnt="0">
        <dgm:presLayoutVars>
          <dgm:dir/>
          <dgm:resizeHandles val="exact"/>
        </dgm:presLayoutVars>
      </dgm:prSet>
      <dgm:spPr/>
    </dgm:pt>
    <dgm:pt modelId="{D7B419D5-6038-48C6-A652-40DF08FAA94D}" type="pres">
      <dgm:prSet presAssocID="{F2EB8686-CFA1-4C3E-BFA5-52AA2E3A12D2}" presName="node" presStyleLbl="node1" presStyleIdx="0" presStyleCnt="3" custScaleX="117465" custScaleY="116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C66DF-85F1-4B90-BF2A-00CA36B71E34}" type="pres">
      <dgm:prSet presAssocID="{F2EB8686-CFA1-4C3E-BFA5-52AA2E3A12D2}" presName="spNode" presStyleCnt="0"/>
      <dgm:spPr/>
    </dgm:pt>
    <dgm:pt modelId="{1B1C361D-A14F-4BB1-BD56-00CA6F2D6F1F}" type="pres">
      <dgm:prSet presAssocID="{8825F1DE-2EBD-45DC-B7D5-53C5BB077992}" presName="sibTrans" presStyleLbl="sibTrans1D1" presStyleIdx="0" presStyleCnt="3"/>
      <dgm:spPr/>
      <dgm:t>
        <a:bodyPr/>
        <a:lstStyle/>
        <a:p>
          <a:endParaRPr lang="ru-RU"/>
        </a:p>
      </dgm:t>
    </dgm:pt>
    <dgm:pt modelId="{CCF7807A-3DBB-45BA-8CDE-7BDD59CBDBF6}" type="pres">
      <dgm:prSet presAssocID="{4AC0A2FE-C2CF-412C-92CE-812110CF47D0}" presName="node" presStyleLbl="node1" presStyleIdx="1" presStyleCnt="3" custScaleX="118019" custRadScaleRad="86937" custRadScaleInc="-67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0ADB8-EBA2-4591-A5E3-0DA784A0E406}" type="pres">
      <dgm:prSet presAssocID="{4AC0A2FE-C2CF-412C-92CE-812110CF47D0}" presName="spNode" presStyleCnt="0"/>
      <dgm:spPr/>
    </dgm:pt>
    <dgm:pt modelId="{8DB9544E-7AFB-4325-B8CC-9C851937DB10}" type="pres">
      <dgm:prSet presAssocID="{91B8B872-F4DD-49E9-ABE5-DDA1217F9C7D}" presName="sibTrans" presStyleLbl="sibTrans1D1" presStyleIdx="1" presStyleCnt="3"/>
      <dgm:spPr/>
      <dgm:t>
        <a:bodyPr/>
        <a:lstStyle/>
        <a:p>
          <a:endParaRPr lang="ru-RU"/>
        </a:p>
      </dgm:t>
    </dgm:pt>
    <dgm:pt modelId="{93990B70-B1E3-4961-9210-0DC96D3C54BE}" type="pres">
      <dgm:prSet presAssocID="{886127DA-EA18-408A-B2EE-4C3044F23062}" presName="node" presStyleLbl="node1" presStyleIdx="2" presStyleCnt="3" custScaleX="126452" custScaleY="108220" custRadScaleRad="88634" custRadScaleInc="26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DF0F7-3C9B-425B-A483-D08064A012E5}" type="pres">
      <dgm:prSet presAssocID="{886127DA-EA18-408A-B2EE-4C3044F23062}" presName="spNode" presStyleCnt="0"/>
      <dgm:spPr/>
    </dgm:pt>
    <dgm:pt modelId="{D0687B6C-673D-4632-A9F5-3DCCA86C3B19}" type="pres">
      <dgm:prSet presAssocID="{9853E532-CAD6-4D30-BEB1-4915710FEEFD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5A804928-63B2-4B8F-A349-6D06363A7A13}" type="presOf" srcId="{F2EB8686-CFA1-4C3E-BFA5-52AA2E3A12D2}" destId="{D7B419D5-6038-48C6-A652-40DF08FAA94D}" srcOrd="0" destOrd="0" presId="urn:microsoft.com/office/officeart/2005/8/layout/cycle5"/>
    <dgm:cxn modelId="{45E1ED05-0E97-44F7-9F5C-69C04C94B193}" type="presOf" srcId="{91B8B872-F4DD-49E9-ABE5-DDA1217F9C7D}" destId="{8DB9544E-7AFB-4325-B8CC-9C851937DB10}" srcOrd="0" destOrd="0" presId="urn:microsoft.com/office/officeart/2005/8/layout/cycle5"/>
    <dgm:cxn modelId="{55D3BD61-19D1-4795-B92C-D3D8355CAB95}" srcId="{715F2536-B044-4FD6-8AA6-381DCC83A1B0}" destId="{886127DA-EA18-408A-B2EE-4C3044F23062}" srcOrd="2" destOrd="0" parTransId="{3DBC7B9C-8DE5-497F-AD23-975F1A2FCD20}" sibTransId="{9853E532-CAD6-4D30-BEB1-4915710FEEFD}"/>
    <dgm:cxn modelId="{17E80780-721D-4417-ABB1-626DB7948147}" type="presOf" srcId="{4AC0A2FE-C2CF-412C-92CE-812110CF47D0}" destId="{CCF7807A-3DBB-45BA-8CDE-7BDD59CBDBF6}" srcOrd="0" destOrd="0" presId="urn:microsoft.com/office/officeart/2005/8/layout/cycle5"/>
    <dgm:cxn modelId="{F82D4B85-F92E-4BA7-91C0-761F3C003104}" srcId="{715F2536-B044-4FD6-8AA6-381DCC83A1B0}" destId="{F2EB8686-CFA1-4C3E-BFA5-52AA2E3A12D2}" srcOrd="0" destOrd="0" parTransId="{049E456A-2930-43C8-B9A0-FBAB60F1273B}" sibTransId="{8825F1DE-2EBD-45DC-B7D5-53C5BB077992}"/>
    <dgm:cxn modelId="{C94D2776-0B8E-4AC6-9581-32AEC8D1603B}" srcId="{715F2536-B044-4FD6-8AA6-381DCC83A1B0}" destId="{4AC0A2FE-C2CF-412C-92CE-812110CF47D0}" srcOrd="1" destOrd="0" parTransId="{BA174304-F77B-4B62-95AD-112320924828}" sibTransId="{91B8B872-F4DD-49E9-ABE5-DDA1217F9C7D}"/>
    <dgm:cxn modelId="{A65AF426-4EE6-47CD-B462-DD14C6113A31}" type="presOf" srcId="{715F2536-B044-4FD6-8AA6-381DCC83A1B0}" destId="{D3B0569E-0786-4649-BB57-6A641855188E}" srcOrd="0" destOrd="0" presId="urn:microsoft.com/office/officeart/2005/8/layout/cycle5"/>
    <dgm:cxn modelId="{57B19278-79EE-4AFD-92F1-6CED6673FB38}" type="presOf" srcId="{8825F1DE-2EBD-45DC-B7D5-53C5BB077992}" destId="{1B1C361D-A14F-4BB1-BD56-00CA6F2D6F1F}" srcOrd="0" destOrd="0" presId="urn:microsoft.com/office/officeart/2005/8/layout/cycle5"/>
    <dgm:cxn modelId="{AE31B347-58E4-4241-9C3F-88F4810CB7D8}" type="presOf" srcId="{886127DA-EA18-408A-B2EE-4C3044F23062}" destId="{93990B70-B1E3-4961-9210-0DC96D3C54BE}" srcOrd="0" destOrd="0" presId="urn:microsoft.com/office/officeart/2005/8/layout/cycle5"/>
    <dgm:cxn modelId="{C5968D25-75A4-4CFC-96C6-2B61F286A142}" type="presOf" srcId="{9853E532-CAD6-4D30-BEB1-4915710FEEFD}" destId="{D0687B6C-673D-4632-A9F5-3DCCA86C3B19}" srcOrd="0" destOrd="0" presId="urn:microsoft.com/office/officeart/2005/8/layout/cycle5"/>
    <dgm:cxn modelId="{5CA1ED73-4BB7-49FC-B2BD-CAAF5EFB3CEA}" type="presParOf" srcId="{D3B0569E-0786-4649-BB57-6A641855188E}" destId="{D7B419D5-6038-48C6-A652-40DF08FAA94D}" srcOrd="0" destOrd="0" presId="urn:microsoft.com/office/officeart/2005/8/layout/cycle5"/>
    <dgm:cxn modelId="{4B308432-DB28-48DC-8662-0EA3921F972D}" type="presParOf" srcId="{D3B0569E-0786-4649-BB57-6A641855188E}" destId="{0CBC66DF-85F1-4B90-BF2A-00CA36B71E34}" srcOrd="1" destOrd="0" presId="urn:microsoft.com/office/officeart/2005/8/layout/cycle5"/>
    <dgm:cxn modelId="{11F835E0-82B0-441E-8EC1-9E60F605C9FE}" type="presParOf" srcId="{D3B0569E-0786-4649-BB57-6A641855188E}" destId="{1B1C361D-A14F-4BB1-BD56-00CA6F2D6F1F}" srcOrd="2" destOrd="0" presId="urn:microsoft.com/office/officeart/2005/8/layout/cycle5"/>
    <dgm:cxn modelId="{31C8D7AF-BA56-4F13-B10D-054B1DBA1A64}" type="presParOf" srcId="{D3B0569E-0786-4649-BB57-6A641855188E}" destId="{CCF7807A-3DBB-45BA-8CDE-7BDD59CBDBF6}" srcOrd="3" destOrd="0" presId="urn:microsoft.com/office/officeart/2005/8/layout/cycle5"/>
    <dgm:cxn modelId="{A5F78C26-6675-4CDA-B404-E68E874275FC}" type="presParOf" srcId="{D3B0569E-0786-4649-BB57-6A641855188E}" destId="{BA40ADB8-EBA2-4591-A5E3-0DA784A0E406}" srcOrd="4" destOrd="0" presId="urn:microsoft.com/office/officeart/2005/8/layout/cycle5"/>
    <dgm:cxn modelId="{CC20EE5E-468B-4AD0-BAA1-CA1431287833}" type="presParOf" srcId="{D3B0569E-0786-4649-BB57-6A641855188E}" destId="{8DB9544E-7AFB-4325-B8CC-9C851937DB10}" srcOrd="5" destOrd="0" presId="urn:microsoft.com/office/officeart/2005/8/layout/cycle5"/>
    <dgm:cxn modelId="{F803BE70-C1FA-40DA-948D-2708DFC1BC60}" type="presParOf" srcId="{D3B0569E-0786-4649-BB57-6A641855188E}" destId="{93990B70-B1E3-4961-9210-0DC96D3C54BE}" srcOrd="6" destOrd="0" presId="urn:microsoft.com/office/officeart/2005/8/layout/cycle5"/>
    <dgm:cxn modelId="{86B00E9A-E5D3-4C5E-92BA-D7FA198B444D}" type="presParOf" srcId="{D3B0569E-0786-4649-BB57-6A641855188E}" destId="{89DDF0F7-3C9B-425B-A483-D08064A012E5}" srcOrd="7" destOrd="0" presId="urn:microsoft.com/office/officeart/2005/8/layout/cycle5"/>
    <dgm:cxn modelId="{0F1E49DC-2BAE-422C-8279-DADF0C127742}" type="presParOf" srcId="{D3B0569E-0786-4649-BB57-6A641855188E}" destId="{D0687B6C-673D-4632-A9F5-3DCCA86C3B19}" srcOrd="8" destOrd="0" presId="urn:microsoft.com/office/officeart/2005/8/layout/cycle5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B419D5-6038-48C6-A652-40DF08FAA94D}">
      <dsp:nvSpPr>
        <dsp:cNvPr id="0" name=""/>
        <dsp:cNvSpPr/>
      </dsp:nvSpPr>
      <dsp:spPr>
        <a:xfrm>
          <a:off x="3210842" y="-67909"/>
          <a:ext cx="3089353" cy="19880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понимание карты - правильная расшифровка ее условных обозначений,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умение пользоваться </a:t>
          </a:r>
          <a:r>
            <a:rPr lang="ru-RU" sz="1800" u="sng" kern="1200" dirty="0" smtClean="0">
              <a:solidFill>
                <a:srgbClr val="002060"/>
              </a:solidFill>
            </a:rPr>
            <a:t>масштабом</a:t>
          </a:r>
          <a:endParaRPr lang="ru-RU" sz="1800" u="sng" kern="1200" dirty="0">
            <a:solidFill>
              <a:srgbClr val="002060"/>
            </a:solidFill>
          </a:endParaRPr>
        </a:p>
      </dsp:txBody>
      <dsp:txXfrm>
        <a:off x="3210842" y="-67909"/>
        <a:ext cx="3089353" cy="1988027"/>
      </dsp:txXfrm>
    </dsp:sp>
    <dsp:sp modelId="{1B1C361D-A14F-4BB1-BD56-00CA6F2D6F1F}">
      <dsp:nvSpPr>
        <dsp:cNvPr id="0" name=""/>
        <dsp:cNvSpPr/>
      </dsp:nvSpPr>
      <dsp:spPr>
        <a:xfrm>
          <a:off x="2037428" y="372699"/>
          <a:ext cx="4558341" cy="4558341"/>
        </a:xfrm>
        <a:custGeom>
          <a:avLst/>
          <a:gdLst/>
          <a:ahLst/>
          <a:cxnLst/>
          <a:rect l="0" t="0" r="0" b="0"/>
          <a:pathLst>
            <a:path>
              <a:moveTo>
                <a:pt x="4350390" y="1328029"/>
              </a:moveTo>
              <a:arcTo wR="2279170" hR="2279170" stAng="20120073" swAng="88207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7807A-3DBB-45BA-8CDE-7BDD59CBDBF6}">
      <dsp:nvSpPr>
        <dsp:cNvPr id="0" name=""/>
        <dsp:cNvSpPr/>
      </dsp:nvSpPr>
      <dsp:spPr>
        <a:xfrm>
          <a:off x="5182587" y="2448279"/>
          <a:ext cx="3103924" cy="1709513"/>
        </a:xfrm>
        <a:prstGeom prst="roundRect">
          <a:avLst/>
        </a:prstGeom>
        <a:solidFill>
          <a:schemeClr val="accent3">
            <a:hueOff val="2070938"/>
            <a:satOff val="3769"/>
            <a:lumOff val="-13626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0000"/>
              </a:solidFill>
            </a:rPr>
            <a:t>Наличие картографических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0000"/>
              </a:solidFill>
            </a:rPr>
            <a:t>представлений</a:t>
          </a:r>
          <a:endParaRPr lang="ru-RU" sz="2400" kern="1200" dirty="0">
            <a:solidFill>
              <a:srgbClr val="FF0000"/>
            </a:solidFill>
          </a:endParaRPr>
        </a:p>
      </dsp:txBody>
      <dsp:txXfrm>
        <a:off x="5182587" y="2448279"/>
        <a:ext cx="3103924" cy="1709513"/>
      </dsp:txXfrm>
    </dsp:sp>
    <dsp:sp modelId="{8DB9544E-7AFB-4325-B8CC-9C851937DB10}">
      <dsp:nvSpPr>
        <dsp:cNvPr id="0" name=""/>
        <dsp:cNvSpPr/>
      </dsp:nvSpPr>
      <dsp:spPr>
        <a:xfrm>
          <a:off x="2367243" y="542675"/>
          <a:ext cx="4558341" cy="4558341"/>
        </a:xfrm>
        <a:custGeom>
          <a:avLst/>
          <a:gdLst/>
          <a:ahLst/>
          <a:cxnLst/>
          <a:rect l="0" t="0" r="0" b="0"/>
          <a:pathLst>
            <a:path>
              <a:moveTo>
                <a:pt x="3707718" y="4055085"/>
              </a:moveTo>
              <a:arcTo wR="2279170" hR="2279170" stAng="3071206" swAng="3190358"/>
            </a:path>
          </a:pathLst>
        </a:custGeom>
        <a:noFill/>
        <a:ln w="9525" cap="flat" cmpd="sng" algn="ctr">
          <a:solidFill>
            <a:schemeClr val="accent3">
              <a:hueOff val="2070938"/>
              <a:satOff val="3769"/>
              <a:lumOff val="-13626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90B70-B1E3-4961-9210-0DC96D3C54BE}">
      <dsp:nvSpPr>
        <dsp:cNvPr id="0" name=""/>
        <dsp:cNvSpPr/>
      </dsp:nvSpPr>
      <dsp:spPr>
        <a:xfrm>
          <a:off x="1187614" y="2952327"/>
          <a:ext cx="3325713" cy="1850035"/>
        </a:xfrm>
        <a:prstGeom prst="roundRect">
          <a:avLst/>
        </a:prstGeom>
        <a:solidFill>
          <a:schemeClr val="accent3">
            <a:hueOff val="4141875"/>
            <a:satOff val="7539"/>
            <a:lumOff val="-27253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FF00"/>
              </a:solidFill>
            </a:rPr>
            <a:t>чтение карты - за каждым ее условным обозначением представлять себе реальный объект;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187614" y="2952327"/>
        <a:ext cx="3325713" cy="1850035"/>
      </dsp:txXfrm>
    </dsp:sp>
    <dsp:sp modelId="{D0687B6C-673D-4632-A9F5-3DCCA86C3B19}">
      <dsp:nvSpPr>
        <dsp:cNvPr id="0" name=""/>
        <dsp:cNvSpPr/>
      </dsp:nvSpPr>
      <dsp:spPr>
        <a:xfrm>
          <a:off x="2750754" y="623375"/>
          <a:ext cx="4558341" cy="4558341"/>
        </a:xfrm>
        <a:custGeom>
          <a:avLst/>
          <a:gdLst/>
          <a:ahLst/>
          <a:cxnLst/>
          <a:rect l="0" t="0" r="0" b="0"/>
          <a:pathLst>
            <a:path>
              <a:moveTo>
                <a:pt x="13618" y="2030392"/>
              </a:moveTo>
              <a:arcTo wR="2279170" hR="2279170" stAng="11175990" swAng="1395793"/>
            </a:path>
          </a:pathLst>
        </a:custGeom>
        <a:noFill/>
        <a:ln w="9525" cap="flat" cmpd="sng" algn="ctr">
          <a:solidFill>
            <a:schemeClr val="accent3">
              <a:hueOff val="4141875"/>
              <a:satOff val="7539"/>
              <a:lumOff val="-27253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EDA432-903D-4F21-9C37-1C13E3B8C8B1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48EFAB-BF4B-43B7-B36F-7AEAF9BE4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3A74487-1C7E-4001-AB8D-61B96615BD8D}" type="slidenum">
              <a:rPr lang="ru-RU" sz="1200">
                <a:latin typeface="+mn-lt"/>
              </a:rPr>
              <a:pPr algn="r">
                <a:defRPr/>
              </a:pPr>
              <a:t>18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4F215BC-B49B-409B-BCE8-ECF61019E4C5}" type="slidenum">
              <a:rPr lang="ru-RU" sz="1200">
                <a:latin typeface="+mn-lt"/>
              </a:rPr>
              <a:pPr algn="r">
                <a:defRPr/>
              </a:pPr>
              <a:t>19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нажатии на прямоугольник «проверка», откроется слайд с ответами.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B0CC6-B08E-4BA9-8A2C-FBDE5015200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53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B0CC6-B08E-4BA9-8A2C-FBDE5015200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53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7B0EDB81-7552-4BF4-97C0-028B8D0625FA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9D185123-979E-417A-B895-8F143F39F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519FF-5A89-40B1-A382-ECE3EF280206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13AE-E82D-4340-9E46-C57C19564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28E1-8390-4D95-8D4E-7159BCE9BEB0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6FA4-1C7D-4BAA-87B5-8F795C4E9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553200" y="63515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B719-12CD-4944-A8F5-545641BCED39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334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65393-1D5D-40E9-BCF1-1EF66A09F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1EF3-A248-4374-9FCD-0AD688C87E98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E997-211B-444E-8EF6-36A93C28A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846C6-4FD5-456A-B1F5-881BB156CCB1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9AFAB67E-F7F0-480A-BFAC-EA9F40A04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8AC1E-0330-4027-833A-D5E6C525B318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D90D2-5A78-4996-BFC4-D6013BD53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6EED-3141-421E-973A-643ADFE69C0C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A1FA-71A5-4E39-BA32-3EC11E2A1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82C4E-47EE-4AEB-9D79-B168AD9AF522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8483-8901-4F0C-9B7F-E8223BF25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3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FD9DA-F8D2-40A5-B12A-B421A0D24009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D844-1FC5-4046-9EAC-2979CE80F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7C48-943F-4E21-8E55-B5D32A0C425C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52153-09D5-4A4E-9854-97865466B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C712C-DD9C-467E-A383-B85E52255A7F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6AD59-98DA-4440-AA69-5239FC35B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7CD1069-7498-4A7D-BD5F-F89C05942830}" type="datetimeFigureOut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414271C2-ABCA-4E15-8833-064FF4100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1" r:id="rId2"/>
    <p:sldLayoutId id="2147483974" r:id="rId3"/>
    <p:sldLayoutId id="2147483970" r:id="rId4"/>
    <p:sldLayoutId id="2147483969" r:id="rId5"/>
    <p:sldLayoutId id="2147483975" r:id="rId6"/>
    <p:sldLayoutId id="2147483976" r:id="rId7"/>
    <p:sldLayoutId id="2147483968" r:id="rId8"/>
    <p:sldLayoutId id="2147483967" r:id="rId9"/>
    <p:sldLayoutId id="2147483966" r:id="rId10"/>
    <p:sldLayoutId id="2147483977" r:id="rId11"/>
    <p:sldLayoutId id="21474839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eaLnBrk="0" fontAlgn="base" hangingPunct="0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eaLnBrk="0" fontAlgn="base" hangingPunct="0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564904"/>
            <a:ext cx="8786812" cy="172134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 навыков работы с картой на уроках географии для детей с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овз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39" name="Picture 2" descr="C:\Documents and Settings\1\Мои документы\Мои рисунки\Организатор клипов (Microsoft)\MC900426396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0"/>
            <a:ext cx="44894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978150" y="4978400"/>
            <a:ext cx="2900363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EDF3AE"/>
                </a:solidFill>
                <a:latin typeface="Arial" charset="0"/>
              </a:rPr>
              <a:t>учитель географии:  Баженова Н.К.</a:t>
            </a:r>
            <a:endParaRPr lang="ru-RU" sz="1600" b="1" dirty="0">
              <a:solidFill>
                <a:srgbClr val="EDF3AE"/>
              </a:solidFill>
              <a:latin typeface="Arial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r="2076" b="52966"/>
          <a:stretch>
            <a:fillRect/>
          </a:stretch>
        </p:blipFill>
        <p:spPr bwMode="auto">
          <a:xfrm>
            <a:off x="357158" y="4572008"/>
            <a:ext cx="2250689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675" t="5572" r="12042" b="16280"/>
          <a:stretch>
            <a:fillRect/>
          </a:stretch>
        </p:blipFill>
        <p:spPr bwMode="auto">
          <a:xfrm>
            <a:off x="6286511" y="4572008"/>
            <a:ext cx="2473541" cy="204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85750"/>
            <a:ext cx="262096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3" y="1785938"/>
            <a:ext cx="4500562" cy="13573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260648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.  </a:t>
            </a:r>
            <a:r>
              <a:rPr lang="ru-RU" b="1" dirty="0" smtClean="0">
                <a:solidFill>
                  <a:srgbClr val="7030A0"/>
                </a:solidFill>
              </a:rPr>
              <a:t>Использование </a:t>
            </a:r>
            <a:r>
              <a:rPr lang="ru-RU" b="1" dirty="0" err="1" smtClean="0">
                <a:solidFill>
                  <a:srgbClr val="7030A0"/>
                </a:solidFill>
              </a:rPr>
              <a:t>словокарточек</a:t>
            </a:r>
            <a:r>
              <a:rPr lang="ru-RU" b="1" dirty="0" smtClean="0">
                <a:solidFill>
                  <a:srgbClr val="7030A0"/>
                </a:solidFill>
              </a:rPr>
              <a:t>, то есть карточек небольшого размера, в которые вписываются специальные термины или названия изучаемых объектов.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844824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Этот прием позволяют сконцентрировать внимание учащихся на необходимой для работы части карты.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83568" y="3295988"/>
            <a:ext cx="41764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Кроме того, эти карточки дают возможность сосредоточить внимание учащихся и на правильном написании научных терминов и специальных названий (географической номенклатуры).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16832"/>
            <a:ext cx="4320480" cy="4798293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588224" y="2708920"/>
            <a:ext cx="12024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Евразия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2000250" y="2071688"/>
            <a:ext cx="6686550" cy="17859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Задания на упорядочивание и группировку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 Сгруппируйте географические объекты по смыслу:</a:t>
            </a:r>
          </a:p>
        </p:txBody>
      </p:sp>
      <p:sp>
        <p:nvSpPr>
          <p:cNvPr id="4" name="Заголовок 18"/>
          <p:cNvSpPr txBox="1">
            <a:spLocks/>
          </p:cNvSpPr>
          <p:nvPr/>
        </p:nvSpPr>
        <p:spPr>
          <a:xfrm>
            <a:off x="2590800" y="381000"/>
            <a:ext cx="6248400" cy="1143000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География 7 класс.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Тема: «Северная Америка»</a:t>
            </a:r>
          </a:p>
        </p:txBody>
      </p:sp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2071688" y="3714750"/>
            <a:ext cx="67151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Миссисипи,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Миссури,           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Мак-Кинли, </a:t>
            </a:r>
            <a:r>
              <a:rPr lang="ru-RU" sz="3600" i="1" dirty="0" err="1">
                <a:latin typeface="Times New Roman" pitchFamily="18" charset="0"/>
                <a:cs typeface="Times New Roman" pitchFamily="18" charset="0"/>
              </a:rPr>
              <a:t>Маккензи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, Монреаль, Митчелл, Мехико,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071688" y="4286250"/>
            <a:ext cx="2143125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99992" y="4293096"/>
            <a:ext cx="1785937" cy="15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500563" y="4857750"/>
            <a:ext cx="1857375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4313" y="3143250"/>
            <a:ext cx="1044575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</a:rPr>
              <a:t>реки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051720" y="4797152"/>
            <a:ext cx="2143125" cy="1587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43125" y="5500688"/>
            <a:ext cx="1714500" cy="1587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4313" y="4071938"/>
            <a:ext cx="1058862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горы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572250" y="4786313"/>
            <a:ext cx="1857375" cy="158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143375" y="5429250"/>
            <a:ext cx="1428750" cy="15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4313" y="4786313"/>
            <a:ext cx="1419225" cy="58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7030A0"/>
                </a:solidFill>
              </a:rPr>
              <a:t>города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5750" y="5643563"/>
            <a:ext cx="4571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4596" name="Picture 1" descr="C:\Documents and Settings\1\Мои документы\Мои рисунки\Организатор клипов (Microsoft)\MC90043806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357313"/>
            <a:ext cx="6521450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248400" cy="1196752"/>
          </a:xfr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 smtClean="0"/>
              <a:t>Применение цветных стрелок, посредством которых иллюстрируются направления распространения господствующих ветров и морских течений. </a:t>
            </a:r>
            <a:endParaRPr lang="ru-RU" sz="1800" b="1" dirty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" name="Выгнутая вниз стрелка 5"/>
          <p:cNvSpPr/>
          <p:nvPr/>
        </p:nvSpPr>
        <p:spPr>
          <a:xfrm rot="16200000" flipH="1">
            <a:off x="4393406" y="3607594"/>
            <a:ext cx="2428875" cy="642938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Выгнутая вниз стрелка 6"/>
          <p:cNvSpPr/>
          <p:nvPr/>
        </p:nvSpPr>
        <p:spPr>
          <a:xfrm rot="16200000" flipV="1">
            <a:off x="-602456" y="3898107"/>
            <a:ext cx="2490787" cy="571500"/>
          </a:xfrm>
          <a:prstGeom prst="curvedUp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42938" y="3786188"/>
            <a:ext cx="357187" cy="357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Овал 8"/>
          <p:cNvSpPr/>
          <p:nvPr/>
        </p:nvSpPr>
        <p:spPr>
          <a:xfrm>
            <a:off x="5143500" y="3214688"/>
            <a:ext cx="357188" cy="357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6563" y="1700808"/>
            <a:ext cx="2214562" cy="1754326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Почему т.1 и т.2 расположенные на одной </a:t>
            </a:r>
            <a:r>
              <a:rPr lang="ru-RU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географичес-кой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широте имеют  разную степень увлажнения?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3429000"/>
            <a:ext cx="2339752" cy="2677656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/>
              <a:t>Этот прием целесообразно использовать при изучении климата той или иной местности</a:t>
            </a:r>
            <a:endParaRPr lang="ru-RU" sz="2400" b="1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857250"/>
            <a:ext cx="4446588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TextBox 4"/>
          <p:cNvSpPr txBox="1"/>
          <p:nvPr/>
        </p:nvSpPr>
        <p:spPr>
          <a:xfrm>
            <a:off x="214282" y="785794"/>
            <a:ext cx="1293431" cy="523220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7 класс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714625" y="1285875"/>
            <a:ext cx="428625" cy="2143125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2786063" y="4286250"/>
            <a:ext cx="428625" cy="17145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Выгнутая вниз стрелка 7"/>
          <p:cNvSpPr/>
          <p:nvPr/>
        </p:nvSpPr>
        <p:spPr>
          <a:xfrm rot="15878539">
            <a:off x="2978150" y="3643313"/>
            <a:ext cx="757237" cy="357188"/>
          </a:xfrm>
          <a:prstGeom prst="curvedUpArrow">
            <a:avLst>
              <a:gd name="adj1" fmla="val 25000"/>
              <a:gd name="adj2" fmla="val 82525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5400000">
            <a:off x="2057400" y="3657601"/>
            <a:ext cx="885825" cy="571500"/>
          </a:xfrm>
          <a:prstGeom prst="curved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28813" y="3681413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Arial Black" pitchFamily="34" charset="0"/>
              </a:rPr>
              <a:t>смерч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2125" y="2157413"/>
            <a:ext cx="3286125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Что является причиной частого образования смерчей в Северной Америке?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479550"/>
            <a:ext cx="6196012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Стрелка вниз 4"/>
          <p:cNvSpPr/>
          <p:nvPr/>
        </p:nvSpPr>
        <p:spPr>
          <a:xfrm>
            <a:off x="4357688" y="1714500"/>
            <a:ext cx="428625" cy="20002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4357688" y="4857750"/>
            <a:ext cx="428625" cy="142875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282" y="785794"/>
            <a:ext cx="1293431" cy="523220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7 класс</a:t>
            </a:r>
          </a:p>
        </p:txBody>
      </p:sp>
      <p:sp>
        <p:nvSpPr>
          <p:cNvPr id="8" name="Полилиния 7"/>
          <p:cNvSpPr/>
          <p:nvPr/>
        </p:nvSpPr>
        <p:spPr>
          <a:xfrm rot="222375">
            <a:off x="2901950" y="3175000"/>
            <a:ext cx="3230563" cy="1485900"/>
          </a:xfrm>
          <a:custGeom>
            <a:avLst/>
            <a:gdLst>
              <a:gd name="connsiteX0" fmla="*/ 475343 w 3274786"/>
              <a:gd name="connsiteY0" fmla="*/ 829128 h 972456"/>
              <a:gd name="connsiteX1" fmla="*/ 954315 w 3274786"/>
              <a:gd name="connsiteY1" fmla="*/ 393700 h 972456"/>
              <a:gd name="connsiteX2" fmla="*/ 1378858 w 3274786"/>
              <a:gd name="connsiteY2" fmla="*/ 731157 h 972456"/>
              <a:gd name="connsiteX3" fmla="*/ 1672772 w 3274786"/>
              <a:gd name="connsiteY3" fmla="*/ 415471 h 972456"/>
              <a:gd name="connsiteX4" fmla="*/ 2119086 w 3274786"/>
              <a:gd name="connsiteY4" fmla="*/ 785585 h 972456"/>
              <a:gd name="connsiteX5" fmla="*/ 2500086 w 3274786"/>
              <a:gd name="connsiteY5" fmla="*/ 1814 h 972456"/>
              <a:gd name="connsiteX6" fmla="*/ 2924629 w 3274786"/>
              <a:gd name="connsiteY6" fmla="*/ 774700 h 972456"/>
              <a:gd name="connsiteX7" fmla="*/ 399143 w 3274786"/>
              <a:gd name="connsiteY7" fmla="*/ 970642 h 972456"/>
              <a:gd name="connsiteX8" fmla="*/ 529772 w 3274786"/>
              <a:gd name="connsiteY8" fmla="*/ 785585 h 972456"/>
              <a:gd name="connsiteX9" fmla="*/ 551543 w 3274786"/>
              <a:gd name="connsiteY9" fmla="*/ 742042 h 972456"/>
              <a:gd name="connsiteX10" fmla="*/ 551543 w 3274786"/>
              <a:gd name="connsiteY10" fmla="*/ 742042 h 972456"/>
              <a:gd name="connsiteX11" fmla="*/ 529772 w 3274786"/>
              <a:gd name="connsiteY11" fmla="*/ 752928 h 97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74786" h="972456">
                <a:moveTo>
                  <a:pt x="475343" y="829128"/>
                </a:moveTo>
                <a:cubicBezTo>
                  <a:pt x="639536" y="619578"/>
                  <a:pt x="803729" y="410028"/>
                  <a:pt x="954315" y="393700"/>
                </a:cubicBezTo>
                <a:cubicBezTo>
                  <a:pt x="1104901" y="377372"/>
                  <a:pt x="1259115" y="727529"/>
                  <a:pt x="1378858" y="731157"/>
                </a:cubicBezTo>
                <a:cubicBezTo>
                  <a:pt x="1498601" y="734786"/>
                  <a:pt x="1549401" y="406400"/>
                  <a:pt x="1672772" y="415471"/>
                </a:cubicBezTo>
                <a:cubicBezTo>
                  <a:pt x="1796143" y="424542"/>
                  <a:pt x="1981200" y="854528"/>
                  <a:pt x="2119086" y="785585"/>
                </a:cubicBezTo>
                <a:cubicBezTo>
                  <a:pt x="2256972" y="716642"/>
                  <a:pt x="2365829" y="3628"/>
                  <a:pt x="2500086" y="1814"/>
                </a:cubicBezTo>
                <a:cubicBezTo>
                  <a:pt x="2634343" y="0"/>
                  <a:pt x="3274786" y="613229"/>
                  <a:pt x="2924629" y="774700"/>
                </a:cubicBezTo>
                <a:cubicBezTo>
                  <a:pt x="2574472" y="936171"/>
                  <a:pt x="798286" y="968828"/>
                  <a:pt x="399143" y="970642"/>
                </a:cubicBezTo>
                <a:cubicBezTo>
                  <a:pt x="0" y="972456"/>
                  <a:pt x="504372" y="823685"/>
                  <a:pt x="529772" y="785585"/>
                </a:cubicBezTo>
                <a:cubicBezTo>
                  <a:pt x="555172" y="747485"/>
                  <a:pt x="551543" y="742042"/>
                  <a:pt x="551543" y="742042"/>
                </a:cubicBezTo>
                <a:lnTo>
                  <a:pt x="551543" y="742042"/>
                </a:lnTo>
                <a:lnTo>
                  <a:pt x="529772" y="752928"/>
                </a:lnTo>
              </a:path>
            </a:pathLst>
          </a:custGeom>
          <a:blipFill>
            <a:blip r:embed="rId3" cstate="print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3500" y="428625"/>
            <a:ext cx="3714750" cy="6461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Почему смерчи  не частые гости в Восточной Евразии?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571875" y="4143375"/>
            <a:ext cx="1330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Гималаи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581128"/>
            <a:ext cx="20542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204787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9880" y="142852"/>
            <a:ext cx="6248400" cy="771508"/>
          </a:xfr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Работа в контурных картах</a:t>
            </a:r>
            <a:endParaRPr lang="ru-RU" b="1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4625975"/>
            <a:ext cx="2786062" cy="2089150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14375" y="2928938"/>
            <a:ext cx="895350" cy="369887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9 класс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613459" y="6215082"/>
            <a:ext cx="45719" cy="36933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11761" y="6215082"/>
            <a:ext cx="936104" cy="36933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7 класс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6103" y="6215082"/>
            <a:ext cx="895053" cy="36933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5 класс</a:t>
            </a: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429000" y="1062038"/>
            <a:ext cx="5429250" cy="34782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000">
                <a:solidFill>
                  <a:srgbClr val="555555"/>
                </a:solidFill>
                <a:ea typeface="Times New Roman" pitchFamily="18" charset="0"/>
                <a:cs typeface="Arial" charset="0"/>
              </a:rPr>
              <a:t> </a:t>
            </a:r>
            <a:endParaRPr lang="ru-RU" sz="900">
              <a:solidFill>
                <a:schemeClr val="tx1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lvl="1" eaLnBrk="0" hangingPunct="0">
              <a:defRPr/>
            </a:pPr>
            <a:r>
              <a:rPr lang="ru-RU" b="1">
                <a:solidFill>
                  <a:srgbClr val="555555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1</a:t>
            </a:r>
            <a:r>
              <a:rPr lang="ru-RU" sz="1600" b="1">
                <a:solidFill>
                  <a:srgbClr val="555555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.     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 процессе выполнения заданий учащиеся тренируют зрительную память, а поисковая работа (определение местонахождения объекта относительно градусной сетки, береговой линии, рек и т.д.) способствует логическому запоминанию.</a:t>
            </a:r>
          </a:p>
          <a:p>
            <a:pPr lvl="1" eaLnBrk="0" hangingPunct="0">
              <a:defRPr/>
            </a:pPr>
            <a:r>
              <a:rPr lang="ru-RU" sz="1600" b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2.     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Во время закрашивания объекта и подписывания его названия развивается моторно-сенсорная память.</a:t>
            </a:r>
          </a:p>
          <a:p>
            <a:pPr lvl="1" eaLnBrk="0" hangingPunct="0">
              <a:defRPr/>
            </a:pPr>
            <a:r>
              <a:rPr lang="ru-RU" sz="1600" b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3.     </a:t>
            </a:r>
            <a:r>
              <a:rPr lang="ru-RU" sz="160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У учеников формируются определенные навыки выполнения картографических работ, которые являются важной предпосылкой всестороннего развития личности и для многих послужат базой профессионального становления.</a:t>
            </a:r>
          </a:p>
          <a:p>
            <a:pPr lvl="1" eaLnBrk="0" hangingPunct="0">
              <a:defRPr/>
            </a:pPr>
            <a:endParaRPr lang="ru-RU" sz="160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175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564904"/>
            <a:ext cx="218916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71604" y="3357562"/>
            <a:ext cx="895053" cy="36933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6 класс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00430" y="228600"/>
            <a:ext cx="5357850" cy="914384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b="1" cap="small" spc="2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3" y="2420888"/>
            <a:ext cx="2592288" cy="501675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2 Воображаемые путешествия на основе картографических пособий (карты, глобуса). Например, при изучении океанов и морей у берегов Африки классу можно предложить совершить путешествие по карте вдоль береговой линии материка. Такое путешествие целесообразно проводить в игровой, занимате</a:t>
            </a:r>
            <a:r>
              <a:rPr lang="ru-RU" sz="1600" b="1" dirty="0" smtClean="0"/>
              <a:t>льной форме.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3789040"/>
            <a:ext cx="2702645" cy="313932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4 Включение географических объектов в причинно-следственные зависимости. Суть этого приема состоит в том, что с опорой на карту учащимся предлагается установить каузальные отношения между изучаемыми объектами.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6858000"/>
            <a:ext cx="184731" cy="30777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62400" y="4916488"/>
            <a:ext cx="895350" cy="369887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9 класс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29000" y="1379538"/>
            <a:ext cx="550068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1 </a:t>
            </a:r>
            <a:r>
              <a:rPr lang="ru-RU" dirty="0" smtClean="0">
                <a:solidFill>
                  <a:srgbClr val="0070C0"/>
                </a:solidFill>
              </a:rPr>
              <a:t>Показ учащимися изучаемых объектов на картографических пособиях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5817" y="3501008"/>
            <a:ext cx="3024336" cy="338554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3</a:t>
            </a:r>
            <a:r>
              <a:rPr lang="ru-RU" b="1" dirty="0" smtClean="0"/>
              <a:t>.  Установление пространственных связей между изучаемыми объектами. Этот прием предусматривает определение школьниками положения изучаемого объекта по отношению к уже известным. Причем в такие отношения целесообразно включать не </a:t>
            </a:r>
            <a:r>
              <a:rPr lang="ru-RU" sz="1600" b="1" dirty="0" smtClean="0"/>
              <a:t>более трех объектов. </a:t>
            </a:r>
            <a:endParaRPr lang="ru-RU" sz="1600" b="1" dirty="0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779912" y="163614"/>
            <a:ext cx="53640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приемы работы с картографическими пособиями: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198884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Во-первых, ученикам необходимо выделить условное обозначение объекта из картографического изображения.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56176" y="2060848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Во-вторых, школьникам надо вербализировать действия, связанные с показом требуемых объектов на картографических пособиях.</a:t>
            </a:r>
            <a:endParaRPr lang="ru-RU" sz="1600" dirty="0"/>
          </a:p>
        </p:txBody>
      </p:sp>
      <p:pic>
        <p:nvPicPr>
          <p:cNvPr id="19" name="Picture 2" descr="C:\Documents and Settings\1\Мои документы\Мои рисунки\Организатор клипов (Microsoft)\MC900232110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18573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218" y="514352"/>
            <a:ext cx="4919682" cy="771508"/>
          </a:xfr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 algn="l" eaLnBrk="1" hangingPunct="1"/>
            <a:r>
              <a:rPr lang="ru-RU" sz="2000" b="1" cap="none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приемы работы с картографическими пособиями:</a:t>
            </a:r>
            <a:endParaRPr lang="ru-RU" sz="2000" b="1" cap="none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75" y="1928813"/>
            <a:ext cx="7143750" cy="45005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5 Описание объектов на основе карт. Данный прием следует применять на более поздних этапах изучения географии, используя несложные планы. В частности, географическое положение материков можно описывать, придерживаясь такого плана: 1. Полушария, в которых находится материк. 2. Положение относительно экватора. 3. Расположение относительно других материков. 4. Океаны и моря у берегов материка.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6 Сопоставление картографических пособий и, прежде всего, глобуса и физической карты полушарий. Только в процессе их сопоставления у школьников формируются целостные представления о крупнейших объектах, которые разделены на карте на части (Евразия, Антарктида, Тихий, Атлантический и Северный Ледовитый океаны).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1" descr="C:\Documents and Settings\1\Мои документы\Мои рисунки\Организатор клипов (Microsoft)\MC900199031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3"/>
            <a:ext cx="24415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C:\Documents and Settings\1\Мои документы\Мои рисунки\Организатор клипов (Microsoft)\MC90023211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979863"/>
            <a:ext cx="18573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35696" y="228600"/>
            <a:ext cx="5904656" cy="1143000"/>
          </a:xfrm>
          <a:noFill/>
        </p:spPr>
        <p:txBody>
          <a:bodyPr wrap="square" lIns="92075" tIns="46037" rIns="92075" bIns="46037" numCol="1" anchor="b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1800" b="1" dirty="0" smtClean="0">
                <a:solidFill>
                  <a:srgbClr val="C00000"/>
                </a:solidFill>
              </a:rPr>
              <a:t>некоторые приемы при работе картой для развития памяти, внимания, 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логического мышления</a:t>
            </a:r>
            <a:endParaRPr lang="ru-RU" sz="1800" b="1" cap="none" dirty="0" smtClean="0">
              <a:solidFill>
                <a:srgbClr val="C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91680" y="1676400"/>
            <a:ext cx="7128792" cy="4416425"/>
          </a:xfrm>
        </p:spPr>
        <p:txBody>
          <a:bodyPr lIns="92075" tIns="46037" rIns="92075" bIns="46037"/>
          <a:lstStyle/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r>
              <a:rPr lang="ru-RU" sz="2000" b="1" dirty="0" smtClean="0"/>
              <a:t>«Цепочка».</a:t>
            </a:r>
            <a:r>
              <a:rPr lang="ru-RU" sz="2000" dirty="0" smtClean="0"/>
              <a:t> Перед учениками, лежат атласы с политической картой. Учитель называет страну или столицу и ученик должен найти на карте страну или столицу, начинающуюся  на ту букву, на которую окончился объект заданный учителем. За первым учеником в игру вступает второй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r>
              <a:rPr lang="ru-RU" sz="2000" dirty="0" smtClean="0"/>
              <a:t> </a:t>
            </a:r>
            <a:r>
              <a:rPr lang="ru-RU" sz="2000" b="1" dirty="0" smtClean="0"/>
              <a:t>«Буква».</a:t>
            </a:r>
            <a:r>
              <a:rPr lang="ru-RU" sz="2000" dirty="0" smtClean="0"/>
              <a:t> Ученикам предлагается написать за определенное время как можно больше названий столиц или стран, на определенную букву.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r>
              <a:rPr lang="ru-RU" sz="2000" b="1" dirty="0" smtClean="0"/>
              <a:t> «Силуэт».</a:t>
            </a:r>
            <a:r>
              <a:rPr lang="ru-RU" sz="2000" dirty="0" smtClean="0"/>
              <a:t> Ученик должен узнать страну по силуэту. Силуэт страны изображается на бумаге или доске с прилегающими к ней странами.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endParaRPr lang="ru-RU" sz="2000" dirty="0" smtClean="0"/>
          </a:p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endParaRPr lang="ru-RU" sz="2000" b="1" i="1" dirty="0" smtClean="0">
              <a:solidFill>
                <a:srgbClr val="000066"/>
              </a:solidFill>
            </a:endParaRPr>
          </a:p>
        </p:txBody>
      </p:sp>
      <p:pic>
        <p:nvPicPr>
          <p:cNvPr id="54276" name="Picture 4" descr="j043264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188913"/>
            <a:ext cx="1116012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043479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204864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j043479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933056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j043479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229200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38400" y="228600"/>
            <a:ext cx="6248400" cy="960438"/>
          </a:xfrm>
          <a:noFill/>
        </p:spPr>
        <p:txBody>
          <a:bodyPr wrap="square" lIns="92075" tIns="46037" rIns="92075" bIns="46037" numCol="1" anchor="b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</a:rPr>
              <a:t>некоторые приемы при работе картой для развития памяти, внимания,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логического мышления</a:t>
            </a:r>
            <a:endParaRPr lang="ru-RU" sz="2000" cap="none" dirty="0" smtClean="0">
              <a:solidFill>
                <a:srgbClr val="FF0066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5616" y="1484783"/>
            <a:ext cx="7113984" cy="5039841"/>
          </a:xfrm>
        </p:spPr>
        <p:txBody>
          <a:bodyPr lIns="92075" tIns="46037" rIns="92075" bIns="46037"/>
          <a:lstStyle/>
          <a:p>
            <a:pPr eaLnBrk="1" hangingPunct="1">
              <a:lnSpc>
                <a:spcPct val="90000"/>
              </a:lnSpc>
            </a:pPr>
            <a:endParaRPr lang="ru-RU" b="1" dirty="0" smtClean="0"/>
          </a:p>
          <a:p>
            <a:pPr eaLnBrk="1" hangingPunct="1">
              <a:lnSpc>
                <a:spcPct val="90000"/>
              </a:lnSpc>
            </a:pPr>
            <a:endParaRPr lang="ru-RU" b="1" dirty="0" smtClean="0"/>
          </a:p>
          <a:p>
            <a:pPr eaLnBrk="1" hangingPunct="1">
              <a:lnSpc>
                <a:spcPct val="90000"/>
              </a:lnSpc>
            </a:pPr>
            <a:r>
              <a:rPr lang="ru-RU" b="1" dirty="0" smtClean="0"/>
              <a:t>«</a:t>
            </a:r>
            <a:r>
              <a:rPr lang="ru-RU" b="1" dirty="0" smtClean="0"/>
              <a:t>Река-столица».</a:t>
            </a:r>
            <a:r>
              <a:rPr lang="ru-RU" dirty="0" smtClean="0"/>
              <a:t> Ученикам предлагается  назвать столицы (города) стоящие на реках. Провести можно в виде состязания.</a:t>
            </a:r>
          </a:p>
          <a:p>
            <a:r>
              <a:rPr lang="ru-RU" b="1" dirty="0" smtClean="0"/>
              <a:t>«Найди общее».</a:t>
            </a:r>
            <a:r>
              <a:rPr lang="ru-RU" dirty="0" smtClean="0"/>
              <a:t> Даются две страны. Ученик должен найти как можно больше общего. Например: Алжир – Саудовская Аравия</a:t>
            </a:r>
          </a:p>
          <a:p>
            <a:r>
              <a:rPr lang="ru-RU" b="1" dirty="0" smtClean="0"/>
              <a:t>«Поиск аналогов».</a:t>
            </a:r>
            <a:r>
              <a:rPr lang="ru-RU" dirty="0" smtClean="0"/>
              <a:t> Учитель называет город, а ученики должны найти как можно больше его аналогов.</a:t>
            </a:r>
          </a:p>
          <a:p>
            <a:r>
              <a:rPr lang="ru-RU" dirty="0" smtClean="0"/>
              <a:t> </a:t>
            </a:r>
            <a:endParaRPr lang="ru-RU" b="1" i="1" dirty="0" smtClean="0">
              <a:solidFill>
                <a:srgbClr val="000066"/>
              </a:solidFill>
            </a:endParaRPr>
          </a:p>
        </p:txBody>
      </p:sp>
      <p:pic>
        <p:nvPicPr>
          <p:cNvPr id="56324" name="Picture 4" descr="j043479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286000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j043479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286125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j043479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714875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j043479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517232"/>
            <a:ext cx="2873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14875" y="2214563"/>
            <a:ext cx="4214813" cy="1928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+mj-lt"/>
              </a:rPr>
              <a:t>«Я слышу – я забываю, 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+mj-lt"/>
              </a:rPr>
              <a:t>я вижу – я запоминаю,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j-lt"/>
              </a:rPr>
              <a:t>я делаю – я понимаю».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atin typeface="+mj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tx2"/>
                </a:solidFill>
                <a:latin typeface="+mj-lt"/>
              </a:rPr>
              <a:t>  Китайская мудрость.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214438"/>
            <a:ext cx="40005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513" y="23806"/>
            <a:ext cx="8532439" cy="524874"/>
          </a:xfr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Соотнесите  материки и реки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DD00372_"/>
          <p:cNvPicPr preferRelativeResize="0">
            <a:picLocks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90103"/>
          <a:stretch>
            <a:fillRect/>
          </a:stretch>
        </p:blipFill>
        <p:spPr bwMode="auto">
          <a:xfrm rot="10800000">
            <a:off x="0" y="0"/>
            <a:ext cx="290512" cy="6862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D00372_"/>
          <p:cNvPicPr preferRelativeResize="0">
            <a:picLocks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90103"/>
          <a:stretch>
            <a:fillRect/>
          </a:stretch>
        </p:blipFill>
        <p:spPr bwMode="auto">
          <a:xfrm rot="10800000" flipH="1">
            <a:off x="8822952" y="246"/>
            <a:ext cx="321048" cy="6862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map-of-africa.us/map-of-africa-720.gif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075" y="825845"/>
            <a:ext cx="1512168" cy="1495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839121"/>
            <a:ext cx="936104" cy="1443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717698"/>
            <a:ext cx="1368152" cy="1726712"/>
          </a:xfrm>
          <a:prstGeom prst="rect">
            <a:avLst/>
          </a:prstGeom>
        </p:spPr>
      </p:pic>
      <p:pic>
        <p:nvPicPr>
          <p:cNvPr id="5" name="Picture 2" descr="Red Australia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52888" y="-26041350"/>
            <a:ext cx="2828925" cy="2838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733" y="1210156"/>
            <a:ext cx="876862" cy="87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22952" y="456225"/>
            <a:ext cx="2578123" cy="194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624970" y="855084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2893034" y="849997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14" name="Овал 13"/>
          <p:cNvSpPr/>
          <p:nvPr/>
        </p:nvSpPr>
        <p:spPr>
          <a:xfrm>
            <a:off x="4355976" y="821878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15" name="Овал 14"/>
          <p:cNvSpPr/>
          <p:nvPr/>
        </p:nvSpPr>
        <p:spPr>
          <a:xfrm>
            <a:off x="6098527" y="810775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16" name="Овал 15"/>
          <p:cNvSpPr/>
          <p:nvPr/>
        </p:nvSpPr>
        <p:spPr>
          <a:xfrm>
            <a:off x="7472100" y="791489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933296" y="263691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Амазонка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2858051" y="263691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Енисей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4766914" y="263691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Нил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6709661" y="263691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Парана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33296" y="328498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Миссисипи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2858051" y="328498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Обь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4766914" y="328498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7. Хуанхэ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6709661" y="328498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Колорадо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Заголовок 3"/>
          <p:cNvSpPr txBox="1">
            <a:spLocks/>
          </p:cNvSpPr>
          <p:nvPr/>
        </p:nvSpPr>
        <p:spPr>
          <a:xfrm>
            <a:off x="933296" y="3933056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Муррей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Заголовок 3"/>
          <p:cNvSpPr txBox="1">
            <a:spLocks/>
          </p:cNvSpPr>
          <p:nvPr/>
        </p:nvSpPr>
        <p:spPr>
          <a:xfrm>
            <a:off x="2858051" y="3933056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10. Дунай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4766914" y="3933056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11. Ганг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6709661" y="3933056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12. Нигер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952154" y="4561417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13. Конго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0" name="Заголовок 3"/>
          <p:cNvSpPr txBox="1">
            <a:spLocks/>
          </p:cNvSpPr>
          <p:nvPr/>
        </p:nvSpPr>
        <p:spPr>
          <a:xfrm>
            <a:off x="2876909" y="4561417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14. Лена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1" name="Заголовок 3"/>
          <p:cNvSpPr txBox="1">
            <a:spLocks/>
          </p:cNvSpPr>
          <p:nvPr/>
        </p:nvSpPr>
        <p:spPr>
          <a:xfrm>
            <a:off x="4785772" y="4561417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15. Замбези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2" name="Заголовок 3"/>
          <p:cNvSpPr txBox="1">
            <a:spLocks/>
          </p:cNvSpPr>
          <p:nvPr/>
        </p:nvSpPr>
        <p:spPr>
          <a:xfrm>
            <a:off x="6728519" y="4561417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16. Ориноко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3" name="Заголовок 3"/>
          <p:cNvSpPr txBox="1">
            <a:spLocks/>
          </p:cNvSpPr>
          <p:nvPr/>
        </p:nvSpPr>
        <p:spPr>
          <a:xfrm>
            <a:off x="935395" y="515719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17. Дарлинг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4" name="Заголовок 3"/>
          <p:cNvSpPr txBox="1">
            <a:spLocks/>
          </p:cNvSpPr>
          <p:nvPr/>
        </p:nvSpPr>
        <p:spPr>
          <a:xfrm>
            <a:off x="2860150" y="515719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18. Макензи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4769013" y="515719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19. Амур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6" name="Заголовок 3"/>
          <p:cNvSpPr txBox="1">
            <a:spLocks/>
          </p:cNvSpPr>
          <p:nvPr/>
        </p:nvSpPr>
        <p:spPr>
          <a:xfrm>
            <a:off x="6711760" y="515719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20.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Куперс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-крик </a:t>
            </a:r>
            <a:endParaRPr lang="ru-RU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7" name="Заголовок 3"/>
          <p:cNvSpPr txBox="1">
            <a:spLocks/>
          </p:cNvSpPr>
          <p:nvPr/>
        </p:nvSpPr>
        <p:spPr>
          <a:xfrm>
            <a:off x="935395" y="580526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21. Янцзы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8" name="Заголовок 3"/>
          <p:cNvSpPr txBox="1">
            <a:spLocks/>
          </p:cNvSpPr>
          <p:nvPr/>
        </p:nvSpPr>
        <p:spPr>
          <a:xfrm>
            <a:off x="2860150" y="580526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Мараньон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9" name="Заголовок 3"/>
          <p:cNvSpPr txBox="1">
            <a:spLocks/>
          </p:cNvSpPr>
          <p:nvPr/>
        </p:nvSpPr>
        <p:spPr>
          <a:xfrm>
            <a:off x="4769013" y="580526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23. Оранжевая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0" name="Заголовок 3"/>
          <p:cNvSpPr txBox="1">
            <a:spLocks/>
          </p:cNvSpPr>
          <p:nvPr/>
        </p:nvSpPr>
        <p:spPr>
          <a:xfrm>
            <a:off x="6711760" y="580526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24.Миссури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" action="ppaction://hlinkshowjump?jump=nextslide"/>
          </p:cNvPr>
          <p:cNvSpPr/>
          <p:nvPr/>
        </p:nvSpPr>
        <p:spPr>
          <a:xfrm>
            <a:off x="4067944" y="6525344"/>
            <a:ext cx="1440160" cy="28803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1" name="Стрелка влево 40">
            <a:hlinkClick r:id="rId10" action="ppaction://hlinksldjump"/>
          </p:cNvPr>
          <p:cNvSpPr/>
          <p:nvPr/>
        </p:nvSpPr>
        <p:spPr>
          <a:xfrm>
            <a:off x="290513" y="6165304"/>
            <a:ext cx="537071" cy="623186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6938" y="15526"/>
            <a:ext cx="576064" cy="50405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31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2472056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513" y="23806"/>
            <a:ext cx="8532439" cy="524874"/>
          </a:xfr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Соотнесите  материки и реки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DD00372_"/>
          <p:cNvPicPr preferRelativeResize="0">
            <a:picLocks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90103"/>
          <a:stretch>
            <a:fillRect/>
          </a:stretch>
        </p:blipFill>
        <p:spPr bwMode="auto">
          <a:xfrm rot="10800000">
            <a:off x="0" y="0"/>
            <a:ext cx="290512" cy="6862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D00372_"/>
          <p:cNvPicPr preferRelativeResize="0">
            <a:picLocks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90103"/>
          <a:stretch>
            <a:fillRect/>
          </a:stretch>
        </p:blipFill>
        <p:spPr bwMode="auto">
          <a:xfrm rot="10800000" flipH="1">
            <a:off x="8822952" y="246"/>
            <a:ext cx="321048" cy="6862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map-of-africa.us/map-of-africa-720.gif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075" y="825845"/>
            <a:ext cx="1512168" cy="1495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839121"/>
            <a:ext cx="936104" cy="1443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717698"/>
            <a:ext cx="1368152" cy="1726712"/>
          </a:xfrm>
          <a:prstGeom prst="rect">
            <a:avLst/>
          </a:prstGeom>
        </p:spPr>
      </p:pic>
      <p:pic>
        <p:nvPicPr>
          <p:cNvPr id="5" name="Picture 2" descr="Red Australia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52888" y="-26041350"/>
            <a:ext cx="2828925" cy="2838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733" y="1210156"/>
            <a:ext cx="876862" cy="87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22952" y="456225"/>
            <a:ext cx="2578123" cy="194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624970" y="855084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2893034" y="849997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14" name="Овал 13"/>
          <p:cNvSpPr/>
          <p:nvPr/>
        </p:nvSpPr>
        <p:spPr>
          <a:xfrm>
            <a:off x="4355976" y="821878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15" name="Овал 14"/>
          <p:cNvSpPr/>
          <p:nvPr/>
        </p:nvSpPr>
        <p:spPr>
          <a:xfrm>
            <a:off x="6098527" y="810775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16" name="Овал 15"/>
          <p:cNvSpPr/>
          <p:nvPr/>
        </p:nvSpPr>
        <p:spPr>
          <a:xfrm>
            <a:off x="7472100" y="791489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5920734" y="201236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Амазонка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393249" y="1964310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Енисей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2462450" y="2013611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Нил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5952028" y="2564904"/>
            <a:ext cx="1584276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Парана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4252574" y="2017197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Миссисипи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Заголовок 3"/>
          <p:cNvSpPr txBox="1">
            <a:spLocks/>
          </p:cNvSpPr>
          <p:nvPr/>
        </p:nvSpPr>
        <p:spPr>
          <a:xfrm>
            <a:off x="407198" y="248010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Обь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422952" y="3008434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Хуанхэ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4262446" y="2588193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Колорадо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Заголовок 3"/>
          <p:cNvSpPr txBox="1">
            <a:spLocks/>
          </p:cNvSpPr>
          <p:nvPr/>
        </p:nvSpPr>
        <p:spPr>
          <a:xfrm>
            <a:off x="7567598" y="2001820"/>
            <a:ext cx="1388893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Муррей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Заголовок 3"/>
          <p:cNvSpPr txBox="1">
            <a:spLocks/>
          </p:cNvSpPr>
          <p:nvPr/>
        </p:nvSpPr>
        <p:spPr>
          <a:xfrm>
            <a:off x="426003" y="3573016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Дунай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426003" y="4036293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Ганг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2452374" y="2609128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Нигер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2457374" y="3162383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Конго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0" name="Заголовок 3"/>
          <p:cNvSpPr txBox="1">
            <a:spLocks/>
          </p:cNvSpPr>
          <p:nvPr/>
        </p:nvSpPr>
        <p:spPr>
          <a:xfrm>
            <a:off x="444268" y="4597210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Лена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1" name="Заголовок 3"/>
          <p:cNvSpPr txBox="1">
            <a:spLocks/>
          </p:cNvSpPr>
          <p:nvPr/>
        </p:nvSpPr>
        <p:spPr>
          <a:xfrm>
            <a:off x="2452374" y="371703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Замбези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2" name="Заголовок 3"/>
          <p:cNvSpPr txBox="1">
            <a:spLocks/>
          </p:cNvSpPr>
          <p:nvPr/>
        </p:nvSpPr>
        <p:spPr>
          <a:xfrm>
            <a:off x="5960459" y="3162383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Ориноко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3" name="Заголовок 3"/>
          <p:cNvSpPr txBox="1">
            <a:spLocks/>
          </p:cNvSpPr>
          <p:nvPr/>
        </p:nvSpPr>
        <p:spPr>
          <a:xfrm>
            <a:off x="7560196" y="2564904"/>
            <a:ext cx="1534267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Дарлинг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4" name="Заголовок 3"/>
          <p:cNvSpPr txBox="1">
            <a:spLocks/>
          </p:cNvSpPr>
          <p:nvPr/>
        </p:nvSpPr>
        <p:spPr>
          <a:xfrm>
            <a:off x="4262446" y="3162383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Макензи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444268" y="515719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Амур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6" name="Заголовок 3"/>
          <p:cNvSpPr txBox="1">
            <a:spLocks/>
          </p:cNvSpPr>
          <p:nvPr/>
        </p:nvSpPr>
        <p:spPr>
          <a:xfrm>
            <a:off x="7600236" y="3162383"/>
            <a:ext cx="1450357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Куперс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-крик </a:t>
            </a:r>
            <a:endParaRPr lang="ru-RU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7" name="Заголовок 3"/>
          <p:cNvSpPr txBox="1">
            <a:spLocks/>
          </p:cNvSpPr>
          <p:nvPr/>
        </p:nvSpPr>
        <p:spPr>
          <a:xfrm>
            <a:off x="444268" y="5647878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Янцзы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8" name="Заголовок 3"/>
          <p:cNvSpPr txBox="1">
            <a:spLocks/>
          </p:cNvSpPr>
          <p:nvPr/>
        </p:nvSpPr>
        <p:spPr>
          <a:xfrm>
            <a:off x="5952028" y="371703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Мараньон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9" name="Заголовок 3"/>
          <p:cNvSpPr txBox="1">
            <a:spLocks/>
          </p:cNvSpPr>
          <p:nvPr/>
        </p:nvSpPr>
        <p:spPr>
          <a:xfrm>
            <a:off x="2452374" y="4293526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Оранжевая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0" name="Заголовок 3"/>
          <p:cNvSpPr txBox="1">
            <a:spLocks/>
          </p:cNvSpPr>
          <p:nvPr/>
        </p:nvSpPr>
        <p:spPr>
          <a:xfrm>
            <a:off x="4262446" y="3766492"/>
            <a:ext cx="1615570" cy="432048"/>
          </a:xfrm>
          <a:prstGeom prst="rect">
            <a:avLst/>
          </a:prstGeom>
          <a:solidFill>
            <a:schemeClr val="accent5">
              <a:lumMod val="75000"/>
              <a:alpha val="39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24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.Миссури 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2" name="Стрелка влево 41">
            <a:hlinkClick r:id="rId10" action="ppaction://hlinksldjump"/>
          </p:cNvPr>
          <p:cNvSpPr/>
          <p:nvPr/>
        </p:nvSpPr>
        <p:spPr>
          <a:xfrm>
            <a:off x="290513" y="6165304"/>
            <a:ext cx="537071" cy="623186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6938" y="49434"/>
            <a:ext cx="576064" cy="50405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71000"/>
            </a:schemeClr>
          </a:solidFill>
          <a:ln w="31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2007175" y="1956268"/>
            <a:ext cx="4029769" cy="2573916"/>
            <a:chOff x="1763688" y="1914802"/>
            <a:chExt cx="4029769" cy="2573916"/>
          </a:xfrm>
        </p:grpSpPr>
        <p:sp>
          <p:nvSpPr>
            <p:cNvPr id="49" name="Овал 48"/>
            <p:cNvSpPr/>
            <p:nvPr/>
          </p:nvSpPr>
          <p:spPr>
            <a:xfrm>
              <a:off x="5289401" y="1914802"/>
              <a:ext cx="504056" cy="411646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0" name="Овал 49"/>
            <p:cNvSpPr/>
            <p:nvPr/>
          </p:nvSpPr>
          <p:spPr>
            <a:xfrm>
              <a:off x="1763688" y="4077072"/>
              <a:ext cx="504056" cy="411646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172279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0446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714375"/>
            <a:ext cx="8258175" cy="36433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0"/>
            <a:ext cx="9001156" cy="56323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sz="20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Анализ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психолого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педагогической литературы показал, что уроки географии играют важную роль в обучении школьников с интеллектуальной недостаточностью, а также выступают важнейшим средством коррекции имеющихся недостатков познавательной и личностной сферы. Географический материал в целом способствует повышению познавательной активности школьников, позволяет корригировать недостатки внимания, формировать умение целенаправленно и последовательно выполнять учебные задания. Изучение географии предполагает активное функционирование таких важнейших психических процессов, как воображение, речь, память.</a:t>
            </a:r>
            <a:r>
              <a:rPr lang="ru-RU" sz="2000" dirty="0" smtClean="0"/>
              <a:t> На уроках географии должны применяться картографические пособия, в особенности карта. Она является обязательным элементом географии. Но при организации работы с картой нужно учитывать не только познавательные возможности учащихся с интеллектуальной недостаточностью, но и специфику карты как символического пособия: реальные объекты на ней передаются посредством условных обозначений.</a:t>
            </a:r>
          </a:p>
          <a:p>
            <a:pPr lvl="0"/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264"/>
            <a:ext cx="6629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8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Спасибо </a:t>
            </a:r>
            <a:br>
              <a:rPr lang="ru-RU" sz="8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8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 внимание!</a:t>
            </a:r>
            <a:endParaRPr lang="ru-RU" sz="8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Актуальность.</a:t>
            </a:r>
            <a:endParaRPr lang="ru-RU" dirty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2286000" y="1857375"/>
            <a:ext cx="6400800" cy="4643438"/>
          </a:xfrm>
        </p:spPr>
        <p:txBody>
          <a:bodyPr/>
          <a:lstStyle/>
          <a:p>
            <a:pPr lvl="0" eaLnBrk="1" hangingPunct="1"/>
            <a:r>
              <a:rPr lang="ru-RU" sz="1600" b="1" dirty="0" smtClean="0"/>
              <a:t>Современный учитель всегда думает как лучше и эффективнее донести ученикам содержание предмета, провести контроль знаний. Особенностью предмета географии является сочетание текста с картой, схемами, рисунками, профилями. Без карт нельзя изучать географию.</a:t>
            </a:r>
            <a:endParaRPr lang="ru-RU" sz="1600" dirty="0" smtClean="0"/>
          </a:p>
          <a:p>
            <a:pPr lvl="0" eaLnBrk="1" hangingPunct="1"/>
            <a:r>
              <a:rPr lang="ru-RU" sz="1600" b="1" dirty="0" smtClean="0"/>
              <a:t>Роль карты в географии прекрасно определил Н. Н. </a:t>
            </a:r>
            <a:r>
              <a:rPr lang="ru-RU" sz="1600" b="1" dirty="0" err="1" smtClean="0"/>
              <a:t>Баранский</a:t>
            </a:r>
            <a:r>
              <a:rPr lang="ru-RU" sz="1600" b="1" dirty="0" smtClean="0"/>
              <a:t>: "Карта – второй язык географии", притом язык более экономный и доходчивый. Она является обязательным элементом географии, без которого обучение данному предмету не имеет смысла. Однако при организации работы с картой должны учитываться не только познавательные возможности учащихся с интеллектуальной недостаточностью, но и специфика карты как символического пособия: реальные объекты на ней передаются посредством условных обозначений. Это своего рода азбука, не овладев которой нельзя рассмотреть изображенную на карте местность, равно как и без знания букв невозможно читать книгу. Отсюда следует, что у школьников необходимо формировать знание карты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346075"/>
            <a:ext cx="23558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28800"/>
          <a:ext cx="9400144" cy="573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329612" cy="15476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формирование знаний карты</a:t>
            </a:r>
            <a:br>
              <a:rPr lang="ru-RU" dirty="0" smtClean="0"/>
            </a:br>
            <a:r>
              <a:rPr lang="ru-RU" dirty="0" smtClean="0"/>
              <a:t>  важнейшие цели-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2071688"/>
            <a:ext cx="26416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1714500"/>
            <a:ext cx="1776413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</a:rPr>
              <a:t>По известным причинам знание карты (даже на самом элементарном уровне) формируется у учащихся с интеллектуальной недостаточностью со значительными сложностями.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1700" y="1643063"/>
            <a:ext cx="3471863" cy="925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C00000"/>
                </a:solidFill>
              </a:rPr>
              <a:t>Во-первых, школьники с трудом усваивают условные обозначения карты (глобуса).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1928813" y="1196752"/>
            <a:ext cx="3786187" cy="551837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/>
                </a:solidFill>
              </a:rPr>
              <a:t>Во-вторых, ученики допускают типичные ошибки при расшифровке условных цветов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7030A0"/>
                </a:solidFill>
              </a:rPr>
              <a:t>В-третьих, учащиеся переносят значения условных цветов с одной карты на другую.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accent4"/>
                </a:solidFill>
              </a:rPr>
              <a:t>В-четвертых, школьники испытывают сложности при выполнении заданий, предусматривающих пространственную ориентировку по картографическим пособиям.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300192" y="1714500"/>
            <a:ext cx="2700933" cy="7143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</a:rPr>
              <a:t>В-пятых, ученики не в состоянии правильно прочитать масштаб картографических пособий. </a:t>
            </a:r>
            <a:endParaRPr lang="ru-RU" sz="1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Содержимое 5"/>
          <p:cNvSpPr>
            <a:spLocks noGrp="1"/>
          </p:cNvSpPr>
          <p:nvPr>
            <p:ph sz="quarter" idx="4"/>
          </p:nvPr>
        </p:nvSpPr>
        <p:spPr>
          <a:xfrm>
            <a:off x="6029325" y="1412776"/>
            <a:ext cx="2971800" cy="51594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ru-RU" sz="2000" dirty="0" smtClean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ru-RU" sz="2000" dirty="0" smtClean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ru-RU" sz="2000" dirty="0" smtClean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</a:rPr>
              <a:t>В-шестых, у учащихся обнаруживаются сложности в запоминании названий конкретных объектов.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</a:rPr>
              <a:t>В-седьмых, ученики не обращаются к легенде</a:t>
            </a:r>
            <a:r>
              <a:rPr lang="ru-RU" sz="2000" b="1" dirty="0" smtClean="0">
                <a:solidFill>
                  <a:srgbClr val="002060"/>
                </a:solidFill>
              </a:rPr>
              <a:t> </a:t>
            </a:r>
            <a:r>
              <a:rPr lang="ru-RU" sz="2000" dirty="0" smtClean="0">
                <a:solidFill>
                  <a:srgbClr val="002060"/>
                </a:solidFill>
              </a:rPr>
              <a:t>(таблице условных обозначений) картографических пособий, которая является «ключом» к их пониманию связанных с картой.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18438" name="Picture 3" descr="C:\Documents and Settings\1\Мои документы\Мои рисунки\Организатор клипов (Microsoft)\MC9004348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23928" y="228600"/>
            <a:ext cx="4762872" cy="77152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вспомогательные приемы работы с картографическими пособиями</a:t>
            </a:r>
            <a:endParaRPr lang="ru-RU" sz="1600" b="1" dirty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42875" y="942910"/>
            <a:ext cx="3429000" cy="378565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Обращение к названию карты. Этот прием позволяет в некоторой степени предупредить ошибки, связанные с переносом учащимися значения условных цветов с одной карты на другую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5" y="4714875"/>
            <a:ext cx="3786188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Обращение к легенде (таблице условных обозначений) карты. Данный прием применяется тогда, когда школьники неправильно расшифровывают её условные обозначения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2227" name="Picture 3" descr="http://900igr.net/up/datas/82199/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96752"/>
            <a:ext cx="4392488" cy="3096344"/>
          </a:xfrm>
          <a:prstGeom prst="rect">
            <a:avLst/>
          </a:prstGeom>
          <a:noFill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105489"/>
            <a:ext cx="2199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30" name="Picture 6" descr="http://korzh.net/wp-content/uploads/2011/04/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382765"/>
            <a:ext cx="4680520" cy="247523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zoozel.ru/gallery/images/1785428_evraziya-fizicheskaya-karta-na-russk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580111" cy="5544616"/>
          </a:xfrm>
          <a:prstGeom prst="rect">
            <a:avLst/>
          </a:prstGeom>
          <a:noFill/>
        </p:spPr>
      </p:pic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2590800" y="381000"/>
            <a:ext cx="6248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sz="3200" b="1" cap="small" spc="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88" y="1643062"/>
            <a:ext cx="3571875" cy="41549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eaLnBrk="0" hangingPunct="0"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  </a:t>
            </a:r>
            <a:r>
              <a:rPr lang="ru-RU" sz="2400" b="1" dirty="0" smtClean="0">
                <a:solidFill>
                  <a:srgbClr val="FF0000"/>
                </a:solidFill>
              </a:rPr>
              <a:t>Этот прием применяется в том случае, когда школьники испытывают затруднения в выполнении заданий, связанных с пространственной ориентировкой по карте</a:t>
            </a:r>
            <a:endParaRPr lang="ru-RU" sz="2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8464" y="6237312"/>
            <a:ext cx="184731" cy="36933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0" y="738664"/>
            <a:ext cx="2987824" cy="369332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Физическая карта мира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3968" y="188641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Использование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звездочки ориентирования. </a:t>
            </a:r>
            <a:endParaRPr lang="ru-RU" sz="2400" dirty="0"/>
          </a:p>
        </p:txBody>
      </p:sp>
      <p:sp>
        <p:nvSpPr>
          <p:cNvPr id="18" name="5-конечная звезда 17"/>
          <p:cNvSpPr/>
          <p:nvPr/>
        </p:nvSpPr>
        <p:spPr>
          <a:xfrm>
            <a:off x="2555776" y="47667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2627784" y="5943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>
                <a:solidFill>
                  <a:srgbClr val="00B050"/>
                </a:solidFill>
              </a:rPr>
              <a:t>ю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20" name="5-конечная звезда 19"/>
          <p:cNvSpPr/>
          <p:nvPr/>
        </p:nvSpPr>
        <p:spPr>
          <a:xfrm>
            <a:off x="251520" y="321297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5-конечная звезда 21"/>
          <p:cNvSpPr/>
          <p:nvPr/>
        </p:nvSpPr>
        <p:spPr>
          <a:xfrm>
            <a:off x="5220072" y="357301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в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4200901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276872"/>
            <a:ext cx="277179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9858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Применение объемных заготовок при изучение рельефа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1988840"/>
            <a:ext cx="1728191" cy="42473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урока в 7 классе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1"/>
                </a:solidFill>
              </a:rPr>
              <a:t>Особенности форм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рельефа материка.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Размещение полезных ископаемых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урока в 6 классе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«Рельеф суши. Горы .»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51" y="2043411"/>
            <a:ext cx="428625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42900" indent="-342900">
              <a:defRPr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цветной коричневой бумаги вырезаем силуэты гор. Приклеиваем на контурную карту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Соотнесения условного обозначения изучаемого объекта на карте с его изображением (иллюстрацией, рисунком и др.).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2286000"/>
            <a:ext cx="3214688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Этот приём позволяет наполнять конкретным содержанием символы картографических пособий. Тем самым предупреждаются типичные ошибки школьников, допускаемые при расшифровке условных обозначений карты.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14313"/>
            <a:ext cx="1712913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72816"/>
            <a:ext cx="558011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AutoShape 2" descr="https://vrnguide.ru/images/home/geo/001/04/03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https://vrnguide.ru/images/home/geo/001/04/03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8" name="AutoShape 6" descr="https://vrnguide.ru/images/home/geo/001/04/03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60" name="AutoShape 8" descr="https://vrnguide.ru/images/home/geo/001/04/03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1" y="3356992"/>
            <a:ext cx="10801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2976"/>
            <a:ext cx="82382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">
  <a:themeElements>
    <a:clrScheme name="Другая 256">
      <a:dk1>
        <a:sysClr val="windowText" lastClr="000000"/>
      </a:dk1>
      <a:lt1>
        <a:srgbClr val="EDF3AE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</Template>
  <TotalTime>2039</TotalTime>
  <Words>1211</Words>
  <Application>Microsoft Office PowerPoint</Application>
  <PresentationFormat>Экран (4:3)</PresentationFormat>
  <Paragraphs>175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Mod</vt:lpstr>
      <vt:lpstr>Формирование  навыков работы с картой на уроках географии для детей с овз.</vt:lpstr>
      <vt:lpstr>Слайд 2</vt:lpstr>
      <vt:lpstr>Актуальность.</vt:lpstr>
      <vt:lpstr>формирование знаний карты   важнейшие цели- </vt:lpstr>
      <vt:lpstr>По известным причинам знание карты (даже на самом элементарном уровне) формируется у учащихся с интеллектуальной недостаточностью со значительными сложностями. </vt:lpstr>
      <vt:lpstr>вспомогательные приемы работы с картографическими пособиями</vt:lpstr>
      <vt:lpstr>Слайд 7</vt:lpstr>
      <vt:lpstr>Применение объемных заготовок при изучение рельефа</vt:lpstr>
      <vt:lpstr>Соотнесения условного обозначения изучаемого объекта на карте с его изображением (иллюстрацией, рисунком и др.).</vt:lpstr>
      <vt:lpstr>Слайд 10</vt:lpstr>
      <vt:lpstr>Слайд 11</vt:lpstr>
      <vt:lpstr>Применение цветных стрелок, посредством которых иллюстрируются направления распространения господствующих ветров и морских течений. </vt:lpstr>
      <vt:lpstr>Слайд 13</vt:lpstr>
      <vt:lpstr>Слайд 14</vt:lpstr>
      <vt:lpstr>Работа в контурных картах</vt:lpstr>
      <vt:lpstr>Слайд 16</vt:lpstr>
      <vt:lpstr>основные приемы работы с картографическими пособиями:</vt:lpstr>
      <vt:lpstr>некоторые приемы при работе картой для развития памяти, внимания,  логического мышления</vt:lpstr>
      <vt:lpstr>некоторые приемы при работе картой для развития памяти, внимания,  логического мышления</vt:lpstr>
      <vt:lpstr>Соотнесите  материки и реки</vt:lpstr>
      <vt:lpstr>Соотнесите  материки и реки</vt:lpstr>
      <vt:lpstr>Слайд 22</vt:lpstr>
      <vt:lpstr>Слайд 23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uzer</cp:lastModifiedBy>
  <cp:revision>217</cp:revision>
  <dcterms:created xsi:type="dcterms:W3CDTF">2010-02-09T20:20:17Z</dcterms:created>
  <dcterms:modified xsi:type="dcterms:W3CDTF">2019-11-09T12:35:53Z</dcterms:modified>
</cp:coreProperties>
</file>