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  <p:sldMasterId id="2147483786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6" r:id="rId7"/>
    <p:sldId id="273" r:id="rId8"/>
    <p:sldId id="260" r:id="rId9"/>
    <p:sldId id="261" r:id="rId10"/>
    <p:sldId id="263" r:id="rId11"/>
    <p:sldId id="262" r:id="rId12"/>
    <p:sldId id="264" r:id="rId13"/>
    <p:sldId id="265" r:id="rId14"/>
    <p:sldId id="272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EF1945-6CE1-4687-9783-090FC9017DFC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EC975-37D3-47D3-9F3B-2965F54CC8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406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885FEFA-052A-4131-BC68-A574B2F41E5D}" type="slidenum">
              <a:rPr lang="ru-RU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562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6DD86CC-C3F8-4FDA-8013-28B23FF76A1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781A99B5-B2DE-42EA-8CE5-BB651C1716C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0899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86CC-C3F8-4FDA-8013-28B23FF76A1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A99B5-B2DE-42EA-8CE5-BB651C1716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324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86CC-C3F8-4FDA-8013-28B23FF76A1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A99B5-B2DE-42EA-8CE5-BB651C1716C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695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86CC-C3F8-4FDA-8013-28B23FF76A1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A99B5-B2DE-42EA-8CE5-BB651C1716C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6351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86CC-C3F8-4FDA-8013-28B23FF76A1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A99B5-B2DE-42EA-8CE5-BB651C1716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1891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86CC-C3F8-4FDA-8013-28B23FF76A1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A99B5-B2DE-42EA-8CE5-BB651C1716C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76994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86CC-C3F8-4FDA-8013-28B23FF76A1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A99B5-B2DE-42EA-8CE5-BB651C1716C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16529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86CC-C3F8-4FDA-8013-28B23FF76A1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A99B5-B2DE-42EA-8CE5-BB651C1716C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95857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86CC-C3F8-4FDA-8013-28B23FF76A1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A99B5-B2DE-42EA-8CE5-BB651C1716C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54192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72085" y="3337560"/>
            <a:ext cx="8640064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77400" y="1544812"/>
            <a:ext cx="8640064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C08A6-4E13-4D7F-8E25-A09C46D426C4}" type="datetimeFigureOut">
              <a:rPr lang="ru-RU">
                <a:solidFill>
                  <a:srgbClr val="3B3B3B">
                    <a:shade val="50000"/>
                  </a:srgbClr>
                </a:solidFill>
              </a:rPr>
              <a:pPr>
                <a:defRPr/>
              </a:pPr>
              <a:t>08.12.2019</a:t>
            </a:fld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3B395-8C2F-40CF-A105-B31F32B8F826}" type="slidenum">
              <a:rPr lang="ru-RU">
                <a:solidFill>
                  <a:srgbClr val="3B3B3B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9341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F2DF8-31AF-4CFC-811F-5DAE8BDC3ABF}" type="datetimeFigureOut">
              <a:rPr lang="ru-RU">
                <a:solidFill>
                  <a:srgbClr val="3B3B3B">
                    <a:shade val="50000"/>
                  </a:srgbClr>
                </a:solidFill>
              </a:rPr>
              <a:pPr>
                <a:defRPr/>
              </a:pPr>
              <a:t>08.12.2019</a:t>
            </a:fld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AAAA0-C486-4E29-84FD-0BCFA92E7C36}" type="slidenum">
              <a:rPr lang="ru-RU">
                <a:solidFill>
                  <a:srgbClr val="3B3B3B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91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86CC-C3F8-4FDA-8013-28B23FF76A1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A99B5-B2DE-42EA-8CE5-BB651C1716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6512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0" y="4751388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5" name="Полилиния 8"/>
          <p:cNvSpPr>
            <a:spLocks/>
          </p:cNvSpPr>
          <p:nvPr/>
        </p:nvSpPr>
        <p:spPr bwMode="auto">
          <a:xfrm>
            <a:off x="8140701" y="0"/>
            <a:ext cx="40513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583838"/>
            <a:ext cx="88392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2485800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6CD1E-28DD-4E37-93A4-611D5B343AFF}" type="datetimeFigureOut">
              <a:rPr lang="ru-RU">
                <a:solidFill>
                  <a:srgbClr val="3B3B3B">
                    <a:shade val="50000"/>
                  </a:srgbClr>
                </a:solidFill>
              </a:rPr>
              <a:pPr>
                <a:defRPr/>
              </a:pPr>
              <a:t>08.12.2019</a:t>
            </a:fld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AD102-E3FA-46ED-A1E5-9FB0B2E881CB}" type="slidenum">
              <a:rPr lang="ru-RU">
                <a:solidFill>
                  <a:srgbClr val="3B3B3B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5064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AD04E-D5F2-4AE9-BE10-8E817B071418}" type="datetimeFigureOut">
              <a:rPr lang="ru-RU">
                <a:solidFill>
                  <a:srgbClr val="3B3B3B">
                    <a:shade val="50000"/>
                  </a:srgbClr>
                </a:solidFill>
              </a:rPr>
              <a:pPr>
                <a:defRPr/>
              </a:pPr>
              <a:t>08.12.2019</a:t>
            </a:fld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31CD5-BE10-46FF-83A6-E090FE7732EC}" type="slidenum">
              <a:rPr lang="ru-RU">
                <a:solidFill>
                  <a:srgbClr val="3B3B3B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3997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486400"/>
            <a:ext cx="5386917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5486400"/>
            <a:ext cx="5389033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516912"/>
            <a:ext cx="5386917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1516912"/>
            <a:ext cx="5389033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EC806-4ACA-495C-B6EE-39529B321CB7}" type="datetimeFigureOut">
              <a:rPr lang="ru-RU">
                <a:solidFill>
                  <a:srgbClr val="3B3B3B">
                    <a:shade val="50000"/>
                  </a:srgbClr>
                </a:solidFill>
              </a:rPr>
              <a:pPr>
                <a:defRPr/>
              </a:pPr>
              <a:t>08.12.2019</a:t>
            </a:fld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07400-F7EF-4D2D-A83A-3114E475E59C}" type="slidenum">
              <a:rPr lang="ru-RU">
                <a:solidFill>
                  <a:srgbClr val="3B3B3B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6019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E8C5A-841B-4D5E-AAFE-62CC1C0BD4BB}" type="datetimeFigureOut">
              <a:rPr lang="ru-RU">
                <a:solidFill>
                  <a:srgbClr val="3B3B3B">
                    <a:shade val="50000"/>
                  </a:srgbClr>
                </a:solidFill>
              </a:rPr>
              <a:pPr>
                <a:defRPr/>
              </a:pPr>
              <a:t>08.12.2019</a:t>
            </a:fld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FF3DF-7B2D-4DE2-8498-D805FE2387C9}" type="slidenum">
              <a:rPr lang="ru-RU">
                <a:solidFill>
                  <a:srgbClr val="3B3B3B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8690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AB5F5-4726-42F2-A9DD-6AB7F7B36CA1}" type="datetimeFigureOut">
              <a:rPr lang="ru-RU">
                <a:solidFill>
                  <a:srgbClr val="3B3B3B">
                    <a:shade val="50000"/>
                  </a:srgbClr>
                </a:solidFill>
              </a:rPr>
              <a:pPr>
                <a:defRPr/>
              </a:pPr>
              <a:t>08.12.2019</a:t>
            </a:fld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2104F-FF55-47AE-A43B-48AB5A17AF33}" type="slidenum">
              <a:rPr lang="ru-RU">
                <a:solidFill>
                  <a:srgbClr val="3B3B3B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8685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75DA4-87C0-45BA-90BF-BFF1C26A68D2}" type="datetimeFigureOut">
              <a:rPr lang="ru-RU">
                <a:solidFill>
                  <a:srgbClr val="3B3B3B">
                    <a:shade val="50000"/>
                  </a:srgbClr>
                </a:solidFill>
              </a:rPr>
              <a:pPr>
                <a:defRPr/>
              </a:pPr>
              <a:t>08.12.2019</a:t>
            </a:fld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875433" y="6421439"/>
            <a:ext cx="1016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205306-BCFC-4093-A578-FBE92DFF1760}" type="slidenum">
              <a:rPr lang="ru-RU">
                <a:solidFill>
                  <a:srgbClr val="3B3B3B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2781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20837" y="1019907"/>
            <a:ext cx="54864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20B2D-ED8D-458A-A433-EE26A6130989}" type="datetimeFigureOut">
              <a:rPr lang="ru-RU">
                <a:solidFill>
                  <a:srgbClr val="3B3B3B">
                    <a:shade val="50000"/>
                  </a:srgbClr>
                </a:solidFill>
              </a:rPr>
              <a:pPr>
                <a:defRPr/>
              </a:pPr>
              <a:t>08.12.2019</a:t>
            </a:fld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B0D6-0F5F-46CC-9E85-E1B58BA06484}" type="slidenum">
              <a:rPr lang="ru-RU">
                <a:solidFill>
                  <a:srgbClr val="3B3B3B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9287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B7D5E-4E58-473D-B748-4284B22E9CAA}" type="datetimeFigureOut">
              <a:rPr lang="ru-RU">
                <a:solidFill>
                  <a:srgbClr val="3B3B3B">
                    <a:shade val="50000"/>
                  </a:srgbClr>
                </a:solidFill>
              </a:rPr>
              <a:pPr>
                <a:defRPr/>
              </a:pPr>
              <a:t>08.12.2019</a:t>
            </a:fld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9895A-9254-4858-9009-584A7027CB04}" type="slidenum">
              <a:rPr lang="ru-RU">
                <a:solidFill>
                  <a:srgbClr val="3B3B3B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3699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5873C-31B7-4244-B38B-94A36CB219FF}" type="datetimeFigureOut">
              <a:rPr lang="ru-RU">
                <a:solidFill>
                  <a:srgbClr val="3B3B3B">
                    <a:shade val="50000"/>
                  </a:srgbClr>
                </a:solidFill>
              </a:rPr>
              <a:pPr>
                <a:defRPr/>
              </a:pPr>
              <a:t>08.12.2019</a:t>
            </a:fld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44D77-F43F-4A2E-A138-2D41B3A1582E}" type="slidenum">
              <a:rPr lang="ru-RU">
                <a:solidFill>
                  <a:srgbClr val="3B3B3B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145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86CC-C3F8-4FDA-8013-28B23FF76A1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A99B5-B2DE-42EA-8CE5-BB651C1716C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1454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86CC-C3F8-4FDA-8013-28B23FF76A1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A99B5-B2DE-42EA-8CE5-BB651C1716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305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86CC-C3F8-4FDA-8013-28B23FF76A1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A99B5-B2DE-42EA-8CE5-BB651C1716C5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4175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86CC-C3F8-4FDA-8013-28B23FF76A1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A99B5-B2DE-42EA-8CE5-BB651C1716C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9986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86CC-C3F8-4FDA-8013-28B23FF76A1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A99B5-B2DE-42EA-8CE5-BB651C1716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410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86CC-C3F8-4FDA-8013-28B23FF76A1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A99B5-B2DE-42EA-8CE5-BB651C1716C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872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D86CC-C3F8-4FDA-8013-28B23FF76A1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A99B5-B2DE-42EA-8CE5-BB651C1716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691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6DD86CC-C3F8-4FDA-8013-28B23FF76A1A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81A99B5-B2DE-42EA-8CE5-BB651C1716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716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12192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9753600" y="0"/>
            <a:ext cx="24384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9956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9956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421439"/>
            <a:ext cx="28448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83653D-2BFF-46CE-97B4-A1F9AF892FE4}" type="datetimeFigureOut">
              <a:rPr lang="ru-RU">
                <a:solidFill>
                  <a:srgbClr val="3B3B3B">
                    <a:shade val="50000"/>
                  </a:srgbClr>
                </a:solidFill>
              </a:rPr>
              <a:pPr>
                <a:defRPr/>
              </a:pPr>
              <a:t>08.12.2019</a:t>
            </a:fld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165600" y="6421439"/>
            <a:ext cx="38608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871200" y="6421439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3390BD-BB2C-4D84-AEA3-8C3A2FE352FA}" type="slidenum">
              <a:rPr lang="ru-RU">
                <a:solidFill>
                  <a:srgbClr val="3B3B3B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3B3B3B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157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1.jpeg"/><Relationship Id="rId18" Type="http://schemas.openxmlformats.org/officeDocument/2006/relationships/image" Target="../media/image2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17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4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5" Type="http://schemas.openxmlformats.org/officeDocument/2006/relationships/image" Target="../media/image23.jpeg"/><Relationship Id="rId10" Type="http://schemas.openxmlformats.org/officeDocument/2006/relationships/image" Target="../media/image18.jpeg"/><Relationship Id="rId19" Type="http://schemas.openxmlformats.org/officeDocument/2006/relationships/image" Target="../media/image27.png"/><Relationship Id="rId4" Type="http://schemas.openxmlformats.org/officeDocument/2006/relationships/image" Target="../media/image12.jpeg"/><Relationship Id="rId9" Type="http://schemas.openxmlformats.org/officeDocument/2006/relationships/image" Target="../media/image17.jpeg"/><Relationship Id="rId1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295401" y="982132"/>
            <a:ext cx="9601196" cy="4893736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Ч</a:t>
            </a:r>
            <a:r>
              <a:rPr lang="ru-RU" sz="2800" b="1" dirty="0" smtClean="0">
                <a:solidFill>
                  <a:schemeClr val="tx1"/>
                </a:solidFill>
              </a:rPr>
              <a:t>еловек </a:t>
            </a:r>
            <a:r>
              <a:rPr lang="ru-RU" sz="2800" b="1" dirty="0">
                <a:solidFill>
                  <a:schemeClr val="tx1"/>
                </a:solidFill>
              </a:rPr>
              <a:t>съедает примерно 70 тыс. котлет и в целом 2 тонны различного </a:t>
            </a:r>
            <a:r>
              <a:rPr lang="ru-RU" sz="2800" b="1" dirty="0" smtClean="0">
                <a:solidFill>
                  <a:schemeClr val="tx1"/>
                </a:solidFill>
              </a:rPr>
              <a:t>мяса.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В рацион </a:t>
            </a:r>
            <a:r>
              <a:rPr lang="ru-RU" sz="2800" b="1" dirty="0">
                <a:solidFill>
                  <a:schemeClr val="tx1"/>
                </a:solidFill>
              </a:rPr>
              <a:t>входит 7 тонн хлеба, в том числе 35 тысяч булочек, а также 1 </a:t>
            </a:r>
            <a:r>
              <a:rPr lang="ru-RU" sz="2800" b="1" dirty="0" smtClean="0">
                <a:solidFill>
                  <a:schemeClr val="tx1"/>
                </a:solidFill>
              </a:rPr>
              <a:t>тонна </a:t>
            </a:r>
            <a:r>
              <a:rPr lang="ru-RU" sz="2800" b="1" dirty="0">
                <a:solidFill>
                  <a:schemeClr val="tx1"/>
                </a:solidFill>
              </a:rPr>
              <a:t>жиров.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При этом съедается 4 тонны рыбных деликатесов, 5 тонн картофеля и 5 тыс. штук куриных яиц и 500 килограммов соли.</a:t>
            </a:r>
          </a:p>
          <a:p>
            <a:r>
              <a:rPr lang="ru-RU" sz="2800" b="1" dirty="0">
                <a:solidFill>
                  <a:schemeClr val="tx1"/>
                </a:solidFill>
              </a:rPr>
              <a:t>На сладкое: человек употребляет за всю жизнь 10 </a:t>
            </a:r>
            <a:r>
              <a:rPr lang="ru-RU" sz="2800" b="1" dirty="0" smtClean="0">
                <a:solidFill>
                  <a:schemeClr val="tx1"/>
                </a:solidFill>
              </a:rPr>
              <a:t>тысяч шоколадок </a:t>
            </a:r>
            <a:r>
              <a:rPr lang="ru-RU" sz="2800" b="1" dirty="0">
                <a:solidFill>
                  <a:schemeClr val="tx1"/>
                </a:solidFill>
              </a:rPr>
              <a:t>и выпивает 75 тысяч чашек чая.</a:t>
            </a:r>
          </a:p>
          <a:p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stat.aif.ru/img/redesign/40aif.png?9c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3" y="556644"/>
            <a:ext cx="2783624" cy="478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424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Пищевая пирамида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3401" y="2285999"/>
            <a:ext cx="4434909" cy="3732664"/>
          </a:xfrm>
        </p:spPr>
      </p:pic>
    </p:spTree>
    <p:extLst>
      <p:ext uri="{BB962C8B-B14F-4D97-AF65-F5344CB8AC3E}">
        <p14:creationId xmlns:p14="http://schemas.microsoft.com/office/powerpoint/2010/main" val="387522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Почему продукты, например, молоко или куриный бульон, введенные прямо в кровь, вызывают гибель человека?</a:t>
            </a:r>
            <a:r>
              <a:rPr lang="ru-RU" sz="2800" dirty="0"/>
              <a:t> </a:t>
            </a: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Пищевые белки, жиры и углеводы не могут усваиваться клетками, потому что являются чужеродными для организма</a:t>
            </a:r>
          </a:p>
        </p:txBody>
      </p:sp>
    </p:spTree>
    <p:extLst>
      <p:ext uri="{BB962C8B-B14F-4D97-AF65-F5344CB8AC3E}">
        <p14:creationId xmlns:p14="http://schemas.microsoft.com/office/powerpoint/2010/main" val="3008964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1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Соотнесите  понятия: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6917504" cy="3310128"/>
          </a:xfrm>
        </p:spPr>
        <p:txBody>
          <a:bodyPr>
            <a:normAutofit fontScale="92500"/>
          </a:bodyPr>
          <a:lstStyle/>
          <a:p>
            <a:pPr marL="457200" indent="-457200">
              <a:buAutoNum type="arabicParenR"/>
            </a:pPr>
            <a:r>
              <a:rPr lang="ru-RU" dirty="0" smtClean="0"/>
              <a:t>Совокупность </a:t>
            </a:r>
            <a:r>
              <a:rPr lang="ru-RU" dirty="0"/>
              <a:t>процессов поступления, переваривания, всасывания и усвоения организмом питательных веществ, необходимых для нормальной жизнедеятельности </a:t>
            </a:r>
            <a:r>
              <a:rPr lang="ru-RU" dirty="0" smtClean="0"/>
              <a:t>организма_____________.</a:t>
            </a:r>
          </a:p>
          <a:p>
            <a:pPr marL="457200" indent="-457200">
              <a:buAutoNum type="arabicParenR"/>
            </a:pPr>
            <a:r>
              <a:rPr lang="ru-RU" dirty="0"/>
              <a:t>С</a:t>
            </a:r>
            <a:r>
              <a:rPr lang="ru-RU" dirty="0" smtClean="0"/>
              <a:t>овокупность </a:t>
            </a:r>
            <a:r>
              <a:rPr lang="ru-RU" dirty="0"/>
              <a:t>процессов, обеспечивающих механическую переработку еды и химическое расщепление ее на простые растворимые вещества и поступление их в </a:t>
            </a:r>
            <a:r>
              <a:rPr lang="ru-RU" dirty="0" smtClean="0"/>
              <a:t>кровь______________.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980226" y="2560320"/>
            <a:ext cx="2265529" cy="331012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А</a:t>
            </a:r>
            <a:r>
              <a:rPr lang="ru-RU" dirty="0" smtClean="0"/>
              <a:t>)Пищеварение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Б</a:t>
            </a:r>
            <a:r>
              <a:rPr lang="ru-RU" dirty="0" smtClean="0"/>
              <a:t>)Питание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8760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/>
              <a:t>Обед в школьной столовой.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С</a:t>
            </a:r>
            <a:r>
              <a:rPr lang="ru-RU" dirty="0" smtClean="0"/>
              <a:t>оставить </a:t>
            </a:r>
            <a:r>
              <a:rPr lang="ru-RU" dirty="0"/>
              <a:t>монологическое высказывание не менее чем из 10 предложений.</a:t>
            </a:r>
          </a:p>
          <a:p>
            <a:pPr marL="0" indent="0">
              <a:buNone/>
            </a:pPr>
            <a:r>
              <a:rPr lang="ru-RU" b="1" dirty="0"/>
              <a:t>Не забудьте собрать информацию и рассказать: </a:t>
            </a:r>
          </a:p>
          <a:p>
            <a:r>
              <a:rPr lang="ru-RU" b="1" dirty="0" smtClean="0"/>
              <a:t>Что </a:t>
            </a:r>
            <a:r>
              <a:rPr lang="ru-RU" b="1" dirty="0"/>
              <a:t>сегодня на обед в школьной столовой?</a:t>
            </a:r>
          </a:p>
          <a:p>
            <a:r>
              <a:rPr lang="ru-RU" b="1" dirty="0" smtClean="0"/>
              <a:t>Какие </a:t>
            </a:r>
            <a:r>
              <a:rPr lang="ru-RU" b="1" dirty="0"/>
              <a:t>питательные вещества содержит блюдо?</a:t>
            </a:r>
          </a:p>
          <a:p>
            <a:r>
              <a:rPr lang="ru-RU" b="1" dirty="0" smtClean="0"/>
              <a:t>Какие </a:t>
            </a:r>
            <a:r>
              <a:rPr lang="ru-RU" b="1" dirty="0"/>
              <a:t>способы приготовления использованы в блюде (узнать у повара)?</a:t>
            </a:r>
          </a:p>
          <a:p>
            <a:r>
              <a:rPr lang="ru-RU" b="1" dirty="0" smtClean="0"/>
              <a:t>Любят </a:t>
            </a:r>
            <a:r>
              <a:rPr lang="ru-RU" b="1" dirty="0"/>
              <a:t>ли его дети?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485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Тема урока</a:t>
            </a:r>
            <a:r>
              <a:rPr lang="ru-RU" sz="2800" b="1" dirty="0">
                <a:solidFill>
                  <a:schemeClr val="tx1"/>
                </a:solidFill>
              </a:rPr>
              <a:t>: </a:t>
            </a:r>
            <a:r>
              <a:rPr lang="ru-RU" sz="2800" b="1" dirty="0" smtClean="0">
                <a:solidFill>
                  <a:schemeClr val="tx1"/>
                </a:solidFill>
              </a:rPr>
              <a:t/>
            </a:r>
            <a:br>
              <a:rPr lang="ru-RU" sz="2800" b="1" dirty="0" smtClean="0">
                <a:solidFill>
                  <a:schemeClr val="tx1"/>
                </a:solidFill>
              </a:rPr>
            </a:b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>
                <a:solidFill>
                  <a:schemeClr val="tx1"/>
                </a:solidFill>
              </a:rPr>
              <a:t>«Питание и пищеварение»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40913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Цели: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Пластический обмен, энергетический обмен, пищеварение, питательные вещества, пищевые продукты, аминокислоты, глицерин и жирные кислоты, </a:t>
            </a:r>
            <a:r>
              <a:rPr lang="ru-RU" sz="2800" b="1" dirty="0" smtClean="0">
                <a:solidFill>
                  <a:schemeClr val="tx1"/>
                </a:solidFill>
              </a:rPr>
              <a:t>глюкоза, </a:t>
            </a:r>
            <a:r>
              <a:rPr lang="ru-RU" sz="2800" b="1" dirty="0">
                <a:solidFill>
                  <a:schemeClr val="tx1"/>
                </a:solidFill>
              </a:rPr>
              <a:t>пищеварительный тракт, пищеварительные железы, брыжейка, перистальтика, рацион, балластные вещества.</a:t>
            </a:r>
          </a:p>
        </p:txBody>
      </p:sp>
    </p:spTree>
    <p:extLst>
      <p:ext uri="{BB962C8B-B14F-4D97-AF65-F5344CB8AC3E}">
        <p14:creationId xmlns:p14="http://schemas.microsoft.com/office/powerpoint/2010/main" val="946576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Мы живем не для того, чтобы есть, а едим для того, чтобы жить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53024" y="2494806"/>
            <a:ext cx="2285005" cy="2931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48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5714" y="2285999"/>
            <a:ext cx="4773146" cy="3589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99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2" name="Picture 4" descr="ÐÐ°ÑÑÐ¸Ð½ÐºÐ¸ Ð¿Ð¾ Ð·Ð°Ð¿ÑÐ¾ÑÑ Ð²Ð¸Ð´Ñ Ð¾Ð±Ð¼ÐµÐ½Ð° Ð²ÐµÑÐµÑÑÐ² ÑÑÐµÐ¼Ð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40" y="398440"/>
            <a:ext cx="10863618" cy="619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869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Соотнесите </a:t>
            </a:r>
            <a:r>
              <a:rPr lang="ru-RU" sz="2800" b="1" dirty="0"/>
              <a:t>процессы с видом </a:t>
            </a:r>
            <a:r>
              <a:rPr lang="ru-RU" sz="2800" b="1" dirty="0" smtClean="0"/>
              <a:t>обмена веществ:</a:t>
            </a:r>
            <a:endParaRPr lang="ru-RU" sz="2800" b="1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298448" y="2442950"/>
            <a:ext cx="4718304" cy="342749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/>
              <a:t>ПРОЦЕССЫ	 	</a:t>
            </a:r>
            <a:endParaRPr lang="ru-RU" b="1" dirty="0" smtClean="0"/>
          </a:p>
          <a:p>
            <a:r>
              <a:rPr lang="ru-RU" b="1" dirty="0" smtClean="0"/>
              <a:t>А</a:t>
            </a:r>
            <a:r>
              <a:rPr lang="ru-RU" b="1" dirty="0"/>
              <a:t>) синтез глюкозы в хлоропластах листьев растений</a:t>
            </a:r>
          </a:p>
          <a:p>
            <a:r>
              <a:rPr lang="ru-RU" b="1" dirty="0"/>
              <a:t>Б) биосинтез белков</a:t>
            </a:r>
          </a:p>
          <a:p>
            <a:r>
              <a:rPr lang="ru-RU" b="1" dirty="0"/>
              <a:t>В) распад аминокислот в клетках</a:t>
            </a:r>
          </a:p>
          <a:p>
            <a:r>
              <a:rPr lang="ru-RU" b="1" dirty="0"/>
              <a:t>Г) окисление жиров</a:t>
            </a:r>
          </a:p>
          <a:p>
            <a:r>
              <a:rPr lang="ru-RU" b="1" dirty="0"/>
              <a:t>Д) протекает с поглощением энергии</a:t>
            </a:r>
          </a:p>
          <a:p>
            <a:r>
              <a:rPr lang="ru-RU" b="1" dirty="0"/>
              <a:t>Е) протекает с выделением энергии</a:t>
            </a:r>
          </a:p>
          <a:p>
            <a:pPr marL="0" indent="0">
              <a:buNone/>
            </a:pPr>
            <a:r>
              <a:rPr lang="ru-RU" dirty="0"/>
              <a:t>	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ВИДЫ </a:t>
            </a:r>
            <a:r>
              <a:rPr lang="ru-RU" dirty="0"/>
              <a:t>ОБМЕНА ВЕЩЕСТВ</a:t>
            </a:r>
          </a:p>
          <a:p>
            <a:pPr marL="0" indent="0">
              <a:buNone/>
            </a:pPr>
            <a:r>
              <a:rPr lang="ru-RU" dirty="0" smtClean="0"/>
              <a:t>1)пластический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2)энергетический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625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b="1" dirty="0" smtClean="0"/>
              <a:t>Соотнесите  </a:t>
            </a:r>
            <a:r>
              <a:rPr lang="ru-RU" sz="3100" b="1" dirty="0"/>
              <a:t>понятия: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А</a:t>
            </a:r>
            <a:r>
              <a:rPr lang="ru-RU" dirty="0" smtClean="0">
                <a:solidFill>
                  <a:schemeClr val="tx1"/>
                </a:solidFill>
              </a:rPr>
              <a:t>) Основные </a:t>
            </a:r>
            <a:r>
              <a:rPr lang="ru-RU" dirty="0">
                <a:solidFill>
                  <a:schemeClr val="tx1"/>
                </a:solidFill>
              </a:rPr>
              <a:t>вещества, содержащиеся в продуктах питания.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Б) Любое </a:t>
            </a:r>
            <a:r>
              <a:rPr lang="ru-RU" dirty="0">
                <a:solidFill>
                  <a:schemeClr val="tx1"/>
                </a:solidFill>
              </a:rPr>
              <a:t>вещество, пригодное для еды и питья живым организмам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1) Пища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2) Питательные </a:t>
            </a:r>
            <a:r>
              <a:rPr lang="ru-RU" dirty="0">
                <a:solidFill>
                  <a:schemeClr val="tx1"/>
                </a:solidFill>
              </a:rPr>
              <a:t>вещества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784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511300"/>
          </a:xfrm>
        </p:spPr>
        <p:txBody>
          <a:bodyPr/>
          <a:lstStyle/>
          <a:p>
            <a:pPr algn="ctr" eaLnBrk="1" hangingPunct="1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продукты питания,  наиболее богатые белками, углеводами, жирами</a:t>
            </a:r>
          </a:p>
        </p:txBody>
      </p:sp>
      <p:pic>
        <p:nvPicPr>
          <p:cNvPr id="5" name="Picture 8" descr="PH02829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95934" y="2071679"/>
            <a:ext cx="1500198" cy="1214445"/>
          </a:xfrm>
          <a:prstGeom prst="roundRect">
            <a:avLst/>
          </a:prstGeom>
          <a:noFill/>
          <a:ln w="76200" cmpd="tri">
            <a:noFill/>
            <a:miter lim="800000"/>
            <a:headEnd/>
            <a:tailEnd/>
          </a:ln>
        </p:spPr>
      </p:pic>
      <p:pic>
        <p:nvPicPr>
          <p:cNvPr id="6" name="Picture 4" descr="масло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67834" y="5357827"/>
            <a:ext cx="1357322" cy="1198557"/>
          </a:xfrm>
          <a:prstGeom prst="roundRect">
            <a:avLst/>
          </a:prstGeom>
          <a:noFill/>
          <a:ln w="76200" cmpd="tri">
            <a:noFill/>
            <a:miter lim="800000"/>
            <a:headEnd/>
            <a:tailEnd/>
          </a:ln>
        </p:spPr>
      </p:pic>
      <p:pic>
        <p:nvPicPr>
          <p:cNvPr id="9" name="Picture 10" descr="хлеб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882082" y="2643182"/>
            <a:ext cx="1571636" cy="1357322"/>
          </a:xfrm>
          <a:prstGeom prst="roundRect">
            <a:avLst/>
          </a:prstGeom>
          <a:noFill/>
          <a:ln w="76200" cmpd="tri">
            <a:noFill/>
            <a:miter lim="800000"/>
            <a:headEnd/>
            <a:tailEnd/>
          </a:ln>
        </p:spPr>
      </p:pic>
      <p:pic>
        <p:nvPicPr>
          <p:cNvPr id="13" name="Picture 5" descr="жиры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10513" y="5143512"/>
            <a:ext cx="1357321" cy="1071570"/>
          </a:xfrm>
          <a:prstGeom prst="roundRect">
            <a:avLst/>
          </a:prstGeom>
          <a:noFill/>
          <a:ln w="76200" cmpd="tri">
            <a:noFill/>
            <a:miter lim="800000"/>
            <a:headEnd/>
            <a:tailEnd/>
          </a:ln>
        </p:spPr>
      </p:pic>
      <p:pic>
        <p:nvPicPr>
          <p:cNvPr id="15" name="Picture 6" descr="723044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027356" y="3929066"/>
            <a:ext cx="1640644" cy="142876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F:\Питание и пищевые продукты\горох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39008" y="1928802"/>
            <a:ext cx="1690692" cy="1214446"/>
          </a:xfrm>
          <a:prstGeom prst="roundRect">
            <a:avLst/>
          </a:prstGeom>
          <a:noFill/>
        </p:spPr>
      </p:pic>
      <p:pic>
        <p:nvPicPr>
          <p:cNvPr id="1028" name="Picture 4" descr="F:\Питание и пищевые продукты\булочки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38282" y="1428736"/>
            <a:ext cx="1643074" cy="1428760"/>
          </a:xfrm>
          <a:prstGeom prst="roundRect">
            <a:avLst/>
          </a:prstGeom>
          <a:noFill/>
        </p:spPr>
      </p:pic>
      <p:pic>
        <p:nvPicPr>
          <p:cNvPr id="17" name="Picture 4" descr="http://im4-tub.yandex.net/i?id=64818721&amp;tov=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95670" y="1928802"/>
            <a:ext cx="1643074" cy="1357322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8" descr="http://im8-tub.yandex.net/i?id=18892408&amp;tov=8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595670" y="4000504"/>
            <a:ext cx="1571636" cy="150019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 descr="орехи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9096396" y="1285860"/>
            <a:ext cx="1357322" cy="1285884"/>
          </a:xfrm>
          <a:prstGeom prst="roundRect">
            <a:avLst/>
          </a:prstGeom>
          <a:noFill/>
          <a:ln w="76200" cmpd="tri">
            <a:noFill/>
            <a:miter lim="800000"/>
            <a:headEnd/>
            <a:tailEnd/>
          </a:ln>
        </p:spPr>
      </p:pic>
      <p:pic>
        <p:nvPicPr>
          <p:cNvPr id="1027" name="Picture 3" descr="F:\Питание и пищевые продукты\мж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381488" y="5357826"/>
            <a:ext cx="1785950" cy="1285884"/>
          </a:xfrm>
          <a:prstGeom prst="roundRect">
            <a:avLst/>
          </a:prstGeom>
          <a:noFill/>
        </p:spPr>
      </p:pic>
      <p:pic>
        <p:nvPicPr>
          <p:cNvPr id="7" name="Picture 6" descr="макароны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738282" y="5143513"/>
            <a:ext cx="2143140" cy="1484311"/>
          </a:xfrm>
          <a:prstGeom prst="roundRect">
            <a:avLst/>
          </a:prstGeom>
          <a:noFill/>
          <a:ln w="76200" cmpd="tri">
            <a:noFill/>
            <a:miter lim="800000"/>
            <a:headEnd/>
            <a:tailEnd/>
          </a:ln>
        </p:spPr>
      </p:pic>
      <p:pic>
        <p:nvPicPr>
          <p:cNvPr id="1026" name="Picture 2" descr="F:\Питание и пищевые продукты\рыба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738282" y="3286124"/>
            <a:ext cx="2000264" cy="1462080"/>
          </a:xfrm>
          <a:prstGeom prst="roundRect">
            <a:avLst/>
          </a:prstGeom>
          <a:noFill/>
        </p:spPr>
      </p:pic>
      <p:pic>
        <p:nvPicPr>
          <p:cNvPr id="1029" name="Picture 5" descr="F:\Питание и пищевые продукты\виноград.jpg"/>
          <p:cNvPicPr>
            <a:picLocks noChangeAspect="1" noChangeArrowheads="1"/>
          </p:cNvPicPr>
          <p:nvPr/>
        </p:nvPicPr>
        <p:blipFill>
          <a:blip r:embed="rId16"/>
          <a:srcRect r="4843" b="6666"/>
          <a:stretch>
            <a:fillRect/>
          </a:stretch>
        </p:blipFill>
        <p:spPr bwMode="auto">
          <a:xfrm>
            <a:off x="6310314" y="5000636"/>
            <a:ext cx="1357322" cy="1714512"/>
          </a:xfrm>
          <a:prstGeom prst="roundRect">
            <a:avLst/>
          </a:prstGeom>
          <a:noFill/>
        </p:spPr>
      </p:pic>
      <p:pic>
        <p:nvPicPr>
          <p:cNvPr id="3" name="Picture 2" descr="F:\Питание и пищевые продукты\св.jp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6667505" y="3357562"/>
            <a:ext cx="2024059" cy="1500198"/>
          </a:xfrm>
          <a:prstGeom prst="roundRect">
            <a:avLst/>
          </a:prstGeom>
          <a:noFill/>
        </p:spPr>
      </p:pic>
      <p:pic>
        <p:nvPicPr>
          <p:cNvPr id="8" name="Picture 2" descr="F:\Проекты\Проект Влияние обуви на опорно-двигательный аппарат\еда 4.jpg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5167306" y="3429000"/>
            <a:ext cx="1428760" cy="1714512"/>
          </a:xfrm>
          <a:prstGeom prst="roundRect">
            <a:avLst/>
          </a:prstGeom>
          <a:noFill/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41733" y="1428736"/>
            <a:ext cx="1413201" cy="141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129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103</TotalTime>
  <Words>335</Words>
  <Application>Microsoft Office PowerPoint</Application>
  <PresentationFormat>Широкоэкранный</PresentationFormat>
  <Paragraphs>45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Franklin Gothic Book</vt:lpstr>
      <vt:lpstr>Garamond</vt:lpstr>
      <vt:lpstr>Times New Roman</vt:lpstr>
      <vt:lpstr>Wingdings 2</vt:lpstr>
      <vt:lpstr>Натуральные материалы</vt:lpstr>
      <vt:lpstr>Техническая</vt:lpstr>
      <vt:lpstr>Презентация PowerPoint</vt:lpstr>
      <vt:lpstr>Тема урока:  </vt:lpstr>
      <vt:lpstr>Цели:</vt:lpstr>
      <vt:lpstr>Мы живем не для того, чтобы есть, а едим для того, чтобы жить.</vt:lpstr>
      <vt:lpstr>Презентация PowerPoint</vt:lpstr>
      <vt:lpstr>Презентация PowerPoint</vt:lpstr>
      <vt:lpstr>Соотнесите процессы с видом обмена веществ:</vt:lpstr>
      <vt:lpstr>Соотнесите  понятия: </vt:lpstr>
      <vt:lpstr>Назовите продукты питания,  наиболее богатые белками, углеводами, жирами</vt:lpstr>
      <vt:lpstr>Пищевая пирамида</vt:lpstr>
      <vt:lpstr>Почему продукты, например, молоко или куриный бульон, введенные прямо в кровь, вызывают гибель человека? </vt:lpstr>
      <vt:lpstr>Соотнесите  понятия:</vt:lpstr>
      <vt:lpstr>Обед в школьной столовой.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13</cp:revision>
  <dcterms:created xsi:type="dcterms:W3CDTF">2018-12-12T17:58:40Z</dcterms:created>
  <dcterms:modified xsi:type="dcterms:W3CDTF">2019-12-08T14:00:57Z</dcterms:modified>
</cp:coreProperties>
</file>