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sldIdLst>
    <p:sldId id="257" r:id="rId2"/>
    <p:sldId id="258" r:id="rId3"/>
    <p:sldId id="272" r:id="rId4"/>
    <p:sldId id="288" r:id="rId5"/>
    <p:sldId id="289" r:id="rId6"/>
    <p:sldId id="301" r:id="rId7"/>
    <p:sldId id="290" r:id="rId8"/>
    <p:sldId id="307" r:id="rId9"/>
    <p:sldId id="303" r:id="rId10"/>
    <p:sldId id="315" r:id="rId11"/>
    <p:sldId id="306" r:id="rId12"/>
    <p:sldId id="297" r:id="rId13"/>
    <p:sldId id="298" r:id="rId14"/>
    <p:sldId id="282" r:id="rId15"/>
    <p:sldId id="277" r:id="rId16"/>
    <p:sldId id="283" r:id="rId17"/>
    <p:sldId id="276" r:id="rId18"/>
    <p:sldId id="279" r:id="rId19"/>
    <p:sldId id="280" r:id="rId20"/>
    <p:sldId id="309" r:id="rId21"/>
    <p:sldId id="310" r:id="rId22"/>
    <p:sldId id="287" r:id="rId23"/>
    <p:sldId id="286" r:id="rId24"/>
    <p:sldId id="312" r:id="rId25"/>
    <p:sldId id="318" r:id="rId26"/>
    <p:sldId id="319" r:id="rId27"/>
    <p:sldId id="271" r:id="rId28"/>
    <p:sldId id="321" r:id="rId29"/>
    <p:sldId id="28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33CCFF"/>
    <a:srgbClr val="9999FF"/>
    <a:srgbClr val="85DFFF"/>
    <a:srgbClr val="FF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60"/>
  </p:normalViewPr>
  <p:slideViewPr>
    <p:cSldViewPr>
      <p:cViewPr>
        <p:scale>
          <a:sx n="90" d="100"/>
          <a:sy n="90" d="100"/>
        </p:scale>
        <p:origin x="-600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hPercent val="30"/>
      <c:depthPercent val="100"/>
      <c:rAngAx val="1"/>
    </c:view3D>
    <c:floor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sideWall>
    <c:backWall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6.3132870980764491E-2"/>
          <c:y val="3.4261660320570465E-2"/>
          <c:w val="0.93528183716075164"/>
          <c:h val="0.59890109890109922"/>
        </c:manualLayout>
      </c:layout>
      <c:bar3DChart>
        <c:barDir val="col"/>
        <c:grouping val="clustered"/>
        <c:ser>
          <c:idx val="0"/>
          <c:order val="0"/>
          <c:tx>
            <c:strRef>
              <c:f>Sheet1!$B$2</c:f>
              <c:strCache>
                <c:ptCount val="1"/>
                <c:pt idx="0">
                  <c:v>2014-2015г </c:v>
                </c:pt>
              </c:strCache>
            </c:strRef>
          </c:tx>
          <c:spPr>
            <a:solidFill>
              <a:srgbClr val="92D050"/>
            </a:solidFill>
            <a:ln w="21586">
              <a:solidFill>
                <a:srgbClr val="000000"/>
              </a:solidFill>
              <a:prstDash val="solid"/>
            </a:ln>
          </c:spPr>
          <c:dLbls>
            <c:spPr>
              <a:noFill/>
              <a:ln w="43173">
                <a:noFill/>
              </a:ln>
            </c:spPr>
            <c:txPr>
              <a:bodyPr/>
              <a:lstStyle/>
              <a:p>
                <a:pPr>
                  <a:defRPr sz="1487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Val val="1"/>
          </c:dLbls>
          <c:cat>
            <c:strRef>
              <c:f>Sheet1!$C$1:$E$1</c:f>
              <c:strCache>
                <c:ptCount val="3"/>
                <c:pt idx="0">
                  <c:v>2014-2015год</c:v>
                </c:pt>
                <c:pt idx="1">
                  <c:v>2015-2016год</c:v>
                </c:pt>
                <c:pt idx="2">
                  <c:v>2016-2017год</c:v>
                </c:pt>
              </c:strCache>
            </c:strRef>
          </c:cat>
          <c:val>
            <c:numRef>
              <c:f>Sheet1!$C$2:$E$2</c:f>
              <c:numCache>
                <c:formatCode>General</c:formatCode>
                <c:ptCount val="3"/>
                <c:pt idx="0">
                  <c:v>4</c:v>
                </c:pt>
                <c:pt idx="1">
                  <c:v>6</c:v>
                </c:pt>
                <c:pt idx="2">
                  <c:v>8</c:v>
                </c:pt>
              </c:numCache>
            </c:numRef>
          </c:val>
        </c:ser>
        <c:dLbls>
          <c:showVal val="1"/>
        </c:dLbls>
        <c:gapWidth val="70"/>
        <c:gapDepth val="0"/>
        <c:shape val="box"/>
        <c:axId val="109565056"/>
        <c:axId val="109566592"/>
        <c:axId val="0"/>
      </c:bar3DChart>
      <c:catAx>
        <c:axId val="109565056"/>
        <c:scaling>
          <c:orientation val="minMax"/>
        </c:scaling>
        <c:axPos val="b"/>
        <c:numFmt formatCode="General" sourceLinked="1"/>
        <c:tickLblPos val="low"/>
        <c:spPr>
          <a:ln w="539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2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09566592"/>
        <c:crosses val="autoZero"/>
        <c:auto val="1"/>
        <c:lblAlgn val="ctr"/>
        <c:lblOffset val="100"/>
        <c:tickLblSkip val="1"/>
        <c:tickMarkSkip val="1"/>
      </c:catAx>
      <c:valAx>
        <c:axId val="109566592"/>
        <c:scaling>
          <c:orientation val="minMax"/>
        </c:scaling>
        <c:axPos val="l"/>
        <c:majorGridlines>
          <c:spPr>
            <a:ln w="5397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 sz="1400" dirty="0" smtClean="0"/>
                  <a:t>Количество уч-ся</a:t>
                </a:r>
                <a:endParaRPr lang="ru-RU" sz="1400" dirty="0"/>
              </a:p>
            </c:rich>
          </c:tx>
          <c:layout>
            <c:manualLayout>
              <c:xMode val="edge"/>
              <c:yMode val="edge"/>
              <c:x val="9.622260331342973E-2"/>
              <c:y val="0.11894290785872277"/>
            </c:manualLayout>
          </c:layout>
          <c:spPr>
            <a:noFill/>
            <a:ln w="43173">
              <a:noFill/>
            </a:ln>
          </c:spPr>
        </c:title>
        <c:numFmt formatCode="General" sourceLinked="1"/>
        <c:tickLblPos val="nextTo"/>
        <c:spPr>
          <a:ln w="539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87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09565056"/>
        <c:crosses val="autoZero"/>
        <c:crossBetween val="between"/>
      </c:valAx>
      <c:spPr>
        <a:noFill/>
        <a:ln w="43173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360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30"/>
      <c:depthPercent val="100"/>
      <c:rAngAx val="1"/>
    </c:view3D>
    <c:floor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sideWall>
    <c:backWall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6.3132870980764491E-2"/>
          <c:y val="3.4261660320570445E-2"/>
          <c:w val="0.93528183716075164"/>
          <c:h val="0.59890109890109888"/>
        </c:manualLayout>
      </c:layout>
      <c:bar3DChart>
        <c:barDir val="col"/>
        <c:grouping val="clustered"/>
        <c:ser>
          <c:idx val="0"/>
          <c:order val="0"/>
          <c:tx>
            <c:strRef>
              <c:f>Sheet1!$B$2</c:f>
              <c:strCache>
                <c:ptCount val="1"/>
                <c:pt idx="0">
                  <c:v>2014-2015г </c:v>
                </c:pt>
              </c:strCache>
            </c:strRef>
          </c:tx>
          <c:spPr>
            <a:solidFill>
              <a:srgbClr val="33CCFF"/>
            </a:solidFill>
            <a:ln w="21586">
              <a:solidFill>
                <a:srgbClr val="000000"/>
              </a:solidFill>
              <a:prstDash val="solid"/>
            </a:ln>
          </c:spPr>
          <c:dLbls>
            <c:spPr>
              <a:noFill/>
              <a:ln w="43173">
                <a:noFill/>
              </a:ln>
            </c:spPr>
            <c:txPr>
              <a:bodyPr/>
              <a:lstStyle/>
              <a:p>
                <a:pPr>
                  <a:defRPr sz="1487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Val val="1"/>
          </c:dLbls>
          <c:cat>
            <c:strRef>
              <c:f>Sheet1!$C$1:$E$1</c:f>
              <c:strCache>
                <c:ptCount val="3"/>
                <c:pt idx="0">
                  <c:v>2014-2015год</c:v>
                </c:pt>
                <c:pt idx="1">
                  <c:v>2015-2016год</c:v>
                </c:pt>
                <c:pt idx="2">
                  <c:v>2016-2017год</c:v>
                </c:pt>
              </c:strCache>
            </c:strRef>
          </c:cat>
          <c:val>
            <c:numRef>
              <c:f>Sheet1!$C$2:$E$2</c:f>
              <c:numCache>
                <c:formatCode>General</c:formatCode>
                <c:ptCount val="3"/>
                <c:pt idx="0">
                  <c:v>2</c:v>
                </c:pt>
                <c:pt idx="1">
                  <c:v>3</c:v>
                </c:pt>
                <c:pt idx="2">
                  <c:v>5</c:v>
                </c:pt>
              </c:numCache>
            </c:numRef>
          </c:val>
        </c:ser>
        <c:dLbls>
          <c:showVal val="1"/>
        </c:dLbls>
        <c:gapWidth val="70"/>
        <c:gapDepth val="0"/>
        <c:shape val="box"/>
        <c:axId val="56654848"/>
        <c:axId val="56656640"/>
        <c:axId val="0"/>
      </c:bar3DChart>
      <c:catAx>
        <c:axId val="56654848"/>
        <c:scaling>
          <c:orientation val="minMax"/>
        </c:scaling>
        <c:axPos val="b"/>
        <c:numFmt formatCode="General" sourceLinked="1"/>
        <c:tickLblPos val="low"/>
        <c:spPr>
          <a:ln w="539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2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6656640"/>
        <c:crosses val="autoZero"/>
        <c:auto val="1"/>
        <c:lblAlgn val="ctr"/>
        <c:lblOffset val="100"/>
        <c:tickLblSkip val="1"/>
        <c:tickMarkSkip val="1"/>
      </c:catAx>
      <c:valAx>
        <c:axId val="56656640"/>
        <c:scaling>
          <c:orientation val="minMax"/>
        </c:scaling>
        <c:axPos val="l"/>
        <c:majorGridlines>
          <c:spPr>
            <a:ln w="5397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 sz="1400" dirty="0" smtClean="0"/>
                  <a:t>Количество уч-ся</a:t>
                </a:r>
                <a:endParaRPr lang="ru-RU" sz="1400" dirty="0"/>
              </a:p>
            </c:rich>
          </c:tx>
          <c:layout>
            <c:manualLayout>
              <c:xMode val="edge"/>
              <c:yMode val="edge"/>
              <c:x val="9.6222603313429744E-2"/>
              <c:y val="0.11894290785872275"/>
            </c:manualLayout>
          </c:layout>
          <c:spPr>
            <a:noFill/>
            <a:ln w="43173">
              <a:noFill/>
            </a:ln>
          </c:spPr>
        </c:title>
        <c:numFmt formatCode="General" sourceLinked="1"/>
        <c:tickLblPos val="nextTo"/>
        <c:spPr>
          <a:ln w="539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87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6654848"/>
        <c:crosses val="autoZero"/>
        <c:crossBetween val="between"/>
      </c:valAx>
      <c:spPr>
        <a:noFill/>
        <a:ln w="43173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360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30"/>
      <c:depthPercent val="100"/>
      <c:rAngAx val="1"/>
    </c:view3D>
    <c:floor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sideWall>
    <c:backWall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6.3132870980764491E-2"/>
          <c:y val="3.4261660320570445E-2"/>
          <c:w val="0.93528183716075164"/>
          <c:h val="0.59890109890109888"/>
        </c:manualLayout>
      </c:layout>
      <c:bar3DChart>
        <c:barDir val="col"/>
        <c:grouping val="clustered"/>
        <c:ser>
          <c:idx val="0"/>
          <c:order val="0"/>
          <c:tx>
            <c:strRef>
              <c:f>Sheet1!$B$2</c:f>
              <c:strCache>
                <c:ptCount val="1"/>
                <c:pt idx="0">
                  <c:v>2014-2015г </c:v>
                </c:pt>
              </c:strCache>
            </c:strRef>
          </c:tx>
          <c:spPr>
            <a:solidFill>
              <a:srgbClr val="FF0000"/>
            </a:solidFill>
            <a:ln w="21586">
              <a:solidFill>
                <a:srgbClr val="000000"/>
              </a:solidFill>
              <a:prstDash val="solid"/>
            </a:ln>
          </c:spPr>
          <c:dLbls>
            <c:spPr>
              <a:noFill/>
              <a:ln w="43173">
                <a:noFill/>
              </a:ln>
            </c:spPr>
            <c:txPr>
              <a:bodyPr/>
              <a:lstStyle/>
              <a:p>
                <a:pPr>
                  <a:defRPr sz="1487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Val val="1"/>
          </c:dLbls>
          <c:cat>
            <c:strRef>
              <c:f>Sheet1!$C$1:$E$1</c:f>
              <c:strCache>
                <c:ptCount val="3"/>
                <c:pt idx="0">
                  <c:v>2014-2015год</c:v>
                </c:pt>
                <c:pt idx="1">
                  <c:v>2015-2016год</c:v>
                </c:pt>
                <c:pt idx="2">
                  <c:v>2016-2017год</c:v>
                </c:pt>
              </c:strCache>
            </c:strRef>
          </c:cat>
          <c:val>
            <c:numRef>
              <c:f>Sheet1!$C$2:$E$2</c:f>
              <c:numCache>
                <c:formatCode>General</c:formatCode>
                <c:ptCount val="3"/>
                <c:pt idx="0">
                  <c:v>6</c:v>
                </c:pt>
                <c:pt idx="1">
                  <c:v>8</c:v>
                </c:pt>
                <c:pt idx="2">
                  <c:v>12</c:v>
                </c:pt>
              </c:numCache>
            </c:numRef>
          </c:val>
        </c:ser>
        <c:dLbls>
          <c:showVal val="1"/>
        </c:dLbls>
        <c:gapWidth val="70"/>
        <c:gapDepth val="0"/>
        <c:shape val="box"/>
        <c:axId val="110212224"/>
        <c:axId val="110213760"/>
        <c:axId val="0"/>
      </c:bar3DChart>
      <c:catAx>
        <c:axId val="110212224"/>
        <c:scaling>
          <c:orientation val="minMax"/>
        </c:scaling>
        <c:axPos val="b"/>
        <c:numFmt formatCode="General" sourceLinked="1"/>
        <c:tickLblPos val="low"/>
        <c:spPr>
          <a:ln w="539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2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10213760"/>
        <c:crossesAt val="0"/>
        <c:auto val="1"/>
        <c:lblAlgn val="ctr"/>
        <c:lblOffset val="100"/>
        <c:tickLblSkip val="1"/>
        <c:tickMarkSkip val="1"/>
      </c:catAx>
      <c:valAx>
        <c:axId val="110213760"/>
        <c:scaling>
          <c:orientation val="minMax"/>
          <c:max val="12"/>
        </c:scaling>
        <c:axPos val="l"/>
        <c:majorGridlines>
          <c:spPr>
            <a:ln w="5397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 sz="1400" dirty="0" smtClean="0"/>
                  <a:t>Количество уч-ся</a:t>
                </a:r>
                <a:endParaRPr lang="ru-RU" sz="1400" dirty="0"/>
              </a:p>
            </c:rich>
          </c:tx>
          <c:layout>
            <c:manualLayout>
              <c:xMode val="edge"/>
              <c:yMode val="edge"/>
              <c:x val="3.5187172616558168E-2"/>
              <c:y val="0.15369408543083699"/>
            </c:manualLayout>
          </c:layout>
          <c:spPr>
            <a:noFill/>
            <a:ln w="43173">
              <a:noFill/>
            </a:ln>
          </c:spPr>
        </c:title>
        <c:numFmt formatCode="#,##0.00" sourceLinked="0"/>
        <c:tickLblPos val="nextTo"/>
        <c:spPr>
          <a:ln w="539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87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10212224"/>
        <c:crosses val="autoZero"/>
        <c:crossBetween val="between"/>
      </c:valAx>
      <c:spPr>
        <a:noFill/>
        <a:ln w="43173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360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22.12.2017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22.12.2017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22.12.2017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22.12.2017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22.12.2017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22.12.2017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22.12.2017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22.12.2017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22.12.2017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22.12.2017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22.12.2017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1.ppt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755576" y="1556792"/>
            <a:ext cx="7687756" cy="3418639"/>
            <a:chOff x="1166431" y="1756357"/>
            <a:chExt cx="7114662" cy="337378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166431" y="1756357"/>
              <a:ext cx="7114662" cy="28247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3600" b="1" dirty="0" smtClean="0">
                <a:solidFill>
                  <a:srgbClr val="0070C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3600" b="1" dirty="0" smtClean="0">
                <a:solidFill>
                  <a:srgbClr val="0070C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3600" b="1" dirty="0" smtClean="0">
                  <a:solidFill>
                    <a:srgbClr val="0070C0"/>
                  </a:solidFill>
                </a:rPr>
                <a:t>«Формирование гражданской идентичности учащихся посредством кружковой работы»</a:t>
              </a:r>
              <a:endPara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187089" y="4741066"/>
              <a:ext cx="5084703" cy="3890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7030A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sz="2000" dirty="0" smtClean="0">
              <a:solidFill>
                <a:schemeClr val="tx2"/>
              </a:solidFill>
            </a:endParaRPr>
          </a:p>
          <a:p>
            <a:endParaRPr lang="ru-RU" sz="2000" dirty="0" smtClean="0">
              <a:solidFill>
                <a:schemeClr val="tx2"/>
              </a:solidFill>
            </a:endParaRPr>
          </a:p>
          <a:p>
            <a:r>
              <a:rPr lang="ru-RU" sz="2000" dirty="0" smtClean="0">
                <a:solidFill>
                  <a:schemeClr val="tx2"/>
                </a:solidFill>
              </a:rPr>
              <a:t>Подготовила: </a:t>
            </a:r>
            <a:r>
              <a:rPr lang="ru-RU" sz="2000" dirty="0" err="1" smtClean="0">
                <a:solidFill>
                  <a:schemeClr val="tx2"/>
                </a:solidFill>
              </a:rPr>
              <a:t>Хазова</a:t>
            </a:r>
            <a:r>
              <a:rPr lang="ru-RU" sz="2000" dirty="0" smtClean="0">
                <a:solidFill>
                  <a:schemeClr val="tx2"/>
                </a:solidFill>
              </a:rPr>
              <a:t> Т.П. - учитель технологии. </a:t>
            </a: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75656" y="1700808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«</a:t>
            </a:r>
            <a:r>
              <a:rPr lang="ru-RU" dirty="0" err="1" smtClean="0">
                <a:solidFill>
                  <a:schemeClr val="tx2"/>
                </a:solidFill>
              </a:rPr>
              <a:t>Омутинская</a:t>
            </a:r>
            <a:r>
              <a:rPr lang="ru-RU" dirty="0" smtClean="0">
                <a:solidFill>
                  <a:schemeClr val="tx2"/>
                </a:solidFill>
              </a:rPr>
              <a:t> специальная школа» филиал МАОУ ОСОШ №1</a:t>
            </a:r>
            <a:endParaRPr lang="ru-RU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Прямоуг. 2"/>
          <p:cNvSpPr>
            <a:spLocks noGrp="1" noChangeArrowheads="1"/>
          </p:cNvSpPr>
          <p:nvPr>
            <p:ph type="title"/>
          </p:nvPr>
        </p:nvSpPr>
        <p:spPr/>
        <p:txBody>
          <a:bodyPr lIns="82945" tIns="41473" rIns="82945" bIns="41473"/>
          <a:lstStyle/>
          <a:p>
            <a:pPr eaLnBrk="1">
              <a:defRPr/>
            </a:pPr>
            <a:endParaRPr lang="en-US" sz="3300" dirty="0" smtClean="0">
              <a:solidFill>
                <a:srgbClr val="FFFFFF"/>
              </a:solidFill>
            </a:endParaRPr>
          </a:p>
        </p:txBody>
      </p:sp>
      <p:grpSp>
        <p:nvGrpSpPr>
          <p:cNvPr id="2" name="Группа 3"/>
          <p:cNvGrpSpPr>
            <a:grpSpLocks/>
          </p:cNvGrpSpPr>
          <p:nvPr/>
        </p:nvGrpSpPr>
        <p:grpSpPr bwMode="auto">
          <a:xfrm>
            <a:off x="-648630" y="1124743"/>
            <a:ext cx="8163101" cy="4534791"/>
            <a:chOff x="-350" y="912"/>
            <a:chExt cx="5140" cy="2927"/>
          </a:xfrm>
        </p:grpSpPr>
        <p:sp>
          <p:nvSpPr>
            <p:cNvPr id="16392" name="Полилиния 4"/>
            <p:cNvSpPr>
              <a:spLocks/>
            </p:cNvSpPr>
            <p:nvPr/>
          </p:nvSpPr>
          <p:spPr bwMode="gray">
            <a:xfrm>
              <a:off x="2344" y="2790"/>
              <a:ext cx="1554" cy="486"/>
            </a:xfrm>
            <a:custGeom>
              <a:avLst/>
              <a:gdLst>
                <a:gd name="T0" fmla="*/ 1272 w 1717"/>
                <a:gd name="T1" fmla="*/ 102 h 484"/>
                <a:gd name="T2" fmla="*/ 1394 w 1717"/>
                <a:gd name="T3" fmla="*/ 397 h 484"/>
                <a:gd name="T4" fmla="*/ 1332 w 1717"/>
                <a:gd name="T5" fmla="*/ 371 h 484"/>
                <a:gd name="T6" fmla="*/ 1243 w 1717"/>
                <a:gd name="T7" fmla="*/ 405 h 484"/>
                <a:gd name="T8" fmla="*/ 1153 w 1717"/>
                <a:gd name="T9" fmla="*/ 435 h 484"/>
                <a:gd name="T10" fmla="*/ 1050 w 1717"/>
                <a:gd name="T11" fmla="*/ 460 h 484"/>
                <a:gd name="T12" fmla="*/ 961 w 1717"/>
                <a:gd name="T13" fmla="*/ 474 h 484"/>
                <a:gd name="T14" fmla="*/ 876 w 1717"/>
                <a:gd name="T15" fmla="*/ 481 h 484"/>
                <a:gd name="T16" fmla="*/ 789 w 1717"/>
                <a:gd name="T17" fmla="*/ 481 h 484"/>
                <a:gd name="T18" fmla="*/ 693 w 1717"/>
                <a:gd name="T19" fmla="*/ 470 h 484"/>
                <a:gd name="T20" fmla="*/ 574 w 1717"/>
                <a:gd name="T21" fmla="*/ 441 h 484"/>
                <a:gd name="T22" fmla="*/ 474 w 1717"/>
                <a:gd name="T23" fmla="*/ 409 h 484"/>
                <a:gd name="T24" fmla="*/ 394 w 1717"/>
                <a:gd name="T25" fmla="*/ 375 h 484"/>
                <a:gd name="T26" fmla="*/ 311 w 1717"/>
                <a:gd name="T27" fmla="*/ 327 h 484"/>
                <a:gd name="T28" fmla="*/ 219 w 1717"/>
                <a:gd name="T29" fmla="*/ 257 h 484"/>
                <a:gd name="T30" fmla="*/ 142 w 1717"/>
                <a:gd name="T31" fmla="*/ 187 h 484"/>
                <a:gd name="T32" fmla="*/ 92 w 1717"/>
                <a:gd name="T33" fmla="*/ 133 h 484"/>
                <a:gd name="T34" fmla="*/ 0 w 1717"/>
                <a:gd name="T35" fmla="*/ 0 h 484"/>
                <a:gd name="T36" fmla="*/ 122 w 1717"/>
                <a:gd name="T37" fmla="*/ 125 h 484"/>
                <a:gd name="T38" fmla="*/ 198 w 1717"/>
                <a:gd name="T39" fmla="*/ 187 h 484"/>
                <a:gd name="T40" fmla="*/ 278 w 1717"/>
                <a:gd name="T41" fmla="*/ 232 h 484"/>
                <a:gd name="T42" fmla="*/ 358 w 1717"/>
                <a:gd name="T43" fmla="*/ 268 h 484"/>
                <a:gd name="T44" fmla="*/ 441 w 1717"/>
                <a:gd name="T45" fmla="*/ 294 h 484"/>
                <a:gd name="T46" fmla="*/ 517 w 1717"/>
                <a:gd name="T47" fmla="*/ 310 h 484"/>
                <a:gd name="T48" fmla="*/ 609 w 1717"/>
                <a:gd name="T49" fmla="*/ 319 h 484"/>
                <a:gd name="T50" fmla="*/ 693 w 1717"/>
                <a:gd name="T51" fmla="*/ 319 h 484"/>
                <a:gd name="T52" fmla="*/ 806 w 1717"/>
                <a:gd name="T53" fmla="*/ 312 h 484"/>
                <a:gd name="T54" fmla="*/ 905 w 1717"/>
                <a:gd name="T55" fmla="*/ 297 h 484"/>
                <a:gd name="T56" fmla="*/ 1001 w 1717"/>
                <a:gd name="T57" fmla="*/ 275 h 484"/>
                <a:gd name="T58" fmla="*/ 1097 w 1717"/>
                <a:gd name="T59" fmla="*/ 246 h 484"/>
                <a:gd name="T60" fmla="*/ 1193 w 1717"/>
                <a:gd name="T61" fmla="*/ 210 h 484"/>
                <a:gd name="T62" fmla="*/ 1292 w 1717"/>
                <a:gd name="T63" fmla="*/ 154 h 4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717" h="484">
                  <a:moveTo>
                    <a:pt x="1427" y="153"/>
                  </a:moveTo>
                  <a:lnTo>
                    <a:pt x="1405" y="102"/>
                  </a:lnTo>
                  <a:lnTo>
                    <a:pt x="1716" y="132"/>
                  </a:lnTo>
                  <a:lnTo>
                    <a:pt x="1540" y="395"/>
                  </a:lnTo>
                  <a:lnTo>
                    <a:pt x="1519" y="344"/>
                  </a:lnTo>
                  <a:lnTo>
                    <a:pt x="1472" y="369"/>
                  </a:lnTo>
                  <a:lnTo>
                    <a:pt x="1413" y="391"/>
                  </a:lnTo>
                  <a:lnTo>
                    <a:pt x="1373" y="403"/>
                  </a:lnTo>
                  <a:lnTo>
                    <a:pt x="1328" y="418"/>
                  </a:lnTo>
                  <a:lnTo>
                    <a:pt x="1274" y="433"/>
                  </a:lnTo>
                  <a:lnTo>
                    <a:pt x="1219" y="447"/>
                  </a:lnTo>
                  <a:lnTo>
                    <a:pt x="1160" y="458"/>
                  </a:lnTo>
                  <a:lnTo>
                    <a:pt x="1117" y="464"/>
                  </a:lnTo>
                  <a:lnTo>
                    <a:pt x="1062" y="472"/>
                  </a:lnTo>
                  <a:lnTo>
                    <a:pt x="1007" y="479"/>
                  </a:lnTo>
                  <a:lnTo>
                    <a:pt x="968" y="479"/>
                  </a:lnTo>
                  <a:lnTo>
                    <a:pt x="916" y="483"/>
                  </a:lnTo>
                  <a:lnTo>
                    <a:pt x="872" y="479"/>
                  </a:lnTo>
                  <a:lnTo>
                    <a:pt x="817" y="475"/>
                  </a:lnTo>
                  <a:lnTo>
                    <a:pt x="766" y="468"/>
                  </a:lnTo>
                  <a:lnTo>
                    <a:pt x="701" y="453"/>
                  </a:lnTo>
                  <a:lnTo>
                    <a:pt x="634" y="439"/>
                  </a:lnTo>
                  <a:lnTo>
                    <a:pt x="576" y="424"/>
                  </a:lnTo>
                  <a:lnTo>
                    <a:pt x="524" y="407"/>
                  </a:lnTo>
                  <a:lnTo>
                    <a:pt x="476" y="391"/>
                  </a:lnTo>
                  <a:lnTo>
                    <a:pt x="435" y="373"/>
                  </a:lnTo>
                  <a:lnTo>
                    <a:pt x="384" y="349"/>
                  </a:lnTo>
                  <a:lnTo>
                    <a:pt x="344" y="326"/>
                  </a:lnTo>
                  <a:lnTo>
                    <a:pt x="293" y="293"/>
                  </a:lnTo>
                  <a:lnTo>
                    <a:pt x="242" y="256"/>
                  </a:lnTo>
                  <a:lnTo>
                    <a:pt x="205" y="226"/>
                  </a:lnTo>
                  <a:lnTo>
                    <a:pt x="157" y="186"/>
                  </a:lnTo>
                  <a:lnTo>
                    <a:pt x="124" y="158"/>
                  </a:lnTo>
                  <a:lnTo>
                    <a:pt x="102" y="132"/>
                  </a:lnTo>
                  <a:lnTo>
                    <a:pt x="62" y="88"/>
                  </a:lnTo>
                  <a:lnTo>
                    <a:pt x="0" y="0"/>
                  </a:lnTo>
                  <a:lnTo>
                    <a:pt x="91" y="88"/>
                  </a:lnTo>
                  <a:lnTo>
                    <a:pt x="135" y="124"/>
                  </a:lnTo>
                  <a:lnTo>
                    <a:pt x="175" y="158"/>
                  </a:lnTo>
                  <a:lnTo>
                    <a:pt x="219" y="186"/>
                  </a:lnTo>
                  <a:lnTo>
                    <a:pt x="263" y="209"/>
                  </a:lnTo>
                  <a:lnTo>
                    <a:pt x="307" y="231"/>
                  </a:lnTo>
                  <a:lnTo>
                    <a:pt x="355" y="253"/>
                  </a:lnTo>
                  <a:lnTo>
                    <a:pt x="395" y="267"/>
                  </a:lnTo>
                  <a:lnTo>
                    <a:pt x="439" y="282"/>
                  </a:lnTo>
                  <a:lnTo>
                    <a:pt x="487" y="293"/>
                  </a:lnTo>
                  <a:lnTo>
                    <a:pt x="534" y="301"/>
                  </a:lnTo>
                  <a:lnTo>
                    <a:pt x="571" y="309"/>
                  </a:lnTo>
                  <a:lnTo>
                    <a:pt x="622" y="312"/>
                  </a:lnTo>
                  <a:lnTo>
                    <a:pt x="673" y="318"/>
                  </a:lnTo>
                  <a:lnTo>
                    <a:pt x="718" y="318"/>
                  </a:lnTo>
                  <a:lnTo>
                    <a:pt x="766" y="318"/>
                  </a:lnTo>
                  <a:lnTo>
                    <a:pt x="828" y="318"/>
                  </a:lnTo>
                  <a:lnTo>
                    <a:pt x="890" y="311"/>
                  </a:lnTo>
                  <a:lnTo>
                    <a:pt x="949" y="304"/>
                  </a:lnTo>
                  <a:lnTo>
                    <a:pt x="1000" y="296"/>
                  </a:lnTo>
                  <a:lnTo>
                    <a:pt x="1058" y="285"/>
                  </a:lnTo>
                  <a:lnTo>
                    <a:pt x="1106" y="274"/>
                  </a:lnTo>
                  <a:lnTo>
                    <a:pt x="1156" y="260"/>
                  </a:lnTo>
                  <a:lnTo>
                    <a:pt x="1212" y="245"/>
                  </a:lnTo>
                  <a:lnTo>
                    <a:pt x="1259" y="231"/>
                  </a:lnTo>
                  <a:lnTo>
                    <a:pt x="1318" y="209"/>
                  </a:lnTo>
                  <a:lnTo>
                    <a:pt x="1362" y="190"/>
                  </a:lnTo>
                  <a:lnTo>
                    <a:pt x="1427" y="153"/>
                  </a:lnTo>
                </a:path>
              </a:pathLst>
            </a:custGeom>
            <a:solidFill>
              <a:srgbClr val="CC66F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393" name="Полилиния 5"/>
            <p:cNvSpPr>
              <a:spLocks/>
            </p:cNvSpPr>
            <p:nvPr/>
          </p:nvSpPr>
          <p:spPr bwMode="gray">
            <a:xfrm rot="3600000">
              <a:off x="1602" y="2629"/>
              <a:ext cx="1553" cy="485"/>
            </a:xfrm>
            <a:custGeom>
              <a:avLst/>
              <a:gdLst>
                <a:gd name="T0" fmla="*/ 1271 w 1717"/>
                <a:gd name="T1" fmla="*/ 102 h 484"/>
                <a:gd name="T2" fmla="*/ 1393 w 1717"/>
                <a:gd name="T3" fmla="*/ 396 h 484"/>
                <a:gd name="T4" fmla="*/ 1331 w 1717"/>
                <a:gd name="T5" fmla="*/ 370 h 484"/>
                <a:gd name="T6" fmla="*/ 1242 w 1717"/>
                <a:gd name="T7" fmla="*/ 404 h 484"/>
                <a:gd name="T8" fmla="*/ 1152 w 1717"/>
                <a:gd name="T9" fmla="*/ 434 h 484"/>
                <a:gd name="T10" fmla="*/ 1049 w 1717"/>
                <a:gd name="T11" fmla="*/ 459 h 484"/>
                <a:gd name="T12" fmla="*/ 961 w 1717"/>
                <a:gd name="T13" fmla="*/ 473 h 484"/>
                <a:gd name="T14" fmla="*/ 876 w 1717"/>
                <a:gd name="T15" fmla="*/ 480 h 484"/>
                <a:gd name="T16" fmla="*/ 789 w 1717"/>
                <a:gd name="T17" fmla="*/ 480 h 484"/>
                <a:gd name="T18" fmla="*/ 693 w 1717"/>
                <a:gd name="T19" fmla="*/ 469 h 484"/>
                <a:gd name="T20" fmla="*/ 573 w 1717"/>
                <a:gd name="T21" fmla="*/ 440 h 484"/>
                <a:gd name="T22" fmla="*/ 474 w 1717"/>
                <a:gd name="T23" fmla="*/ 408 h 484"/>
                <a:gd name="T24" fmla="*/ 393 w 1717"/>
                <a:gd name="T25" fmla="*/ 374 h 484"/>
                <a:gd name="T26" fmla="*/ 311 w 1717"/>
                <a:gd name="T27" fmla="*/ 327 h 484"/>
                <a:gd name="T28" fmla="*/ 219 w 1717"/>
                <a:gd name="T29" fmla="*/ 257 h 484"/>
                <a:gd name="T30" fmla="*/ 142 w 1717"/>
                <a:gd name="T31" fmla="*/ 186 h 484"/>
                <a:gd name="T32" fmla="*/ 92 w 1717"/>
                <a:gd name="T33" fmla="*/ 132 h 484"/>
                <a:gd name="T34" fmla="*/ 0 w 1717"/>
                <a:gd name="T35" fmla="*/ 0 h 484"/>
                <a:gd name="T36" fmla="*/ 122 w 1717"/>
                <a:gd name="T37" fmla="*/ 124 h 484"/>
                <a:gd name="T38" fmla="*/ 198 w 1717"/>
                <a:gd name="T39" fmla="*/ 186 h 484"/>
                <a:gd name="T40" fmla="*/ 278 w 1717"/>
                <a:gd name="T41" fmla="*/ 231 h 484"/>
                <a:gd name="T42" fmla="*/ 357 w 1717"/>
                <a:gd name="T43" fmla="*/ 268 h 484"/>
                <a:gd name="T44" fmla="*/ 440 w 1717"/>
                <a:gd name="T45" fmla="*/ 294 h 484"/>
                <a:gd name="T46" fmla="*/ 516 w 1717"/>
                <a:gd name="T47" fmla="*/ 310 h 484"/>
                <a:gd name="T48" fmla="*/ 609 w 1717"/>
                <a:gd name="T49" fmla="*/ 319 h 484"/>
                <a:gd name="T50" fmla="*/ 693 w 1717"/>
                <a:gd name="T51" fmla="*/ 319 h 484"/>
                <a:gd name="T52" fmla="*/ 805 w 1717"/>
                <a:gd name="T53" fmla="*/ 312 h 484"/>
                <a:gd name="T54" fmla="*/ 904 w 1717"/>
                <a:gd name="T55" fmla="*/ 297 h 484"/>
                <a:gd name="T56" fmla="*/ 1000 w 1717"/>
                <a:gd name="T57" fmla="*/ 275 h 484"/>
                <a:gd name="T58" fmla="*/ 1096 w 1717"/>
                <a:gd name="T59" fmla="*/ 246 h 484"/>
                <a:gd name="T60" fmla="*/ 1192 w 1717"/>
                <a:gd name="T61" fmla="*/ 209 h 484"/>
                <a:gd name="T62" fmla="*/ 1291 w 1717"/>
                <a:gd name="T63" fmla="*/ 153 h 4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717" h="484">
                  <a:moveTo>
                    <a:pt x="1427" y="153"/>
                  </a:moveTo>
                  <a:lnTo>
                    <a:pt x="1405" y="102"/>
                  </a:lnTo>
                  <a:lnTo>
                    <a:pt x="1716" y="132"/>
                  </a:lnTo>
                  <a:lnTo>
                    <a:pt x="1540" y="395"/>
                  </a:lnTo>
                  <a:lnTo>
                    <a:pt x="1519" y="344"/>
                  </a:lnTo>
                  <a:lnTo>
                    <a:pt x="1472" y="369"/>
                  </a:lnTo>
                  <a:lnTo>
                    <a:pt x="1413" y="391"/>
                  </a:lnTo>
                  <a:lnTo>
                    <a:pt x="1373" y="403"/>
                  </a:lnTo>
                  <a:lnTo>
                    <a:pt x="1328" y="418"/>
                  </a:lnTo>
                  <a:lnTo>
                    <a:pt x="1274" y="433"/>
                  </a:lnTo>
                  <a:lnTo>
                    <a:pt x="1219" y="447"/>
                  </a:lnTo>
                  <a:lnTo>
                    <a:pt x="1160" y="458"/>
                  </a:lnTo>
                  <a:lnTo>
                    <a:pt x="1117" y="464"/>
                  </a:lnTo>
                  <a:lnTo>
                    <a:pt x="1062" y="472"/>
                  </a:lnTo>
                  <a:lnTo>
                    <a:pt x="1007" y="479"/>
                  </a:lnTo>
                  <a:lnTo>
                    <a:pt x="968" y="479"/>
                  </a:lnTo>
                  <a:lnTo>
                    <a:pt x="916" y="483"/>
                  </a:lnTo>
                  <a:lnTo>
                    <a:pt x="872" y="479"/>
                  </a:lnTo>
                  <a:lnTo>
                    <a:pt x="817" y="475"/>
                  </a:lnTo>
                  <a:lnTo>
                    <a:pt x="766" y="468"/>
                  </a:lnTo>
                  <a:lnTo>
                    <a:pt x="701" y="453"/>
                  </a:lnTo>
                  <a:lnTo>
                    <a:pt x="634" y="439"/>
                  </a:lnTo>
                  <a:lnTo>
                    <a:pt x="576" y="424"/>
                  </a:lnTo>
                  <a:lnTo>
                    <a:pt x="524" y="407"/>
                  </a:lnTo>
                  <a:lnTo>
                    <a:pt x="476" y="391"/>
                  </a:lnTo>
                  <a:lnTo>
                    <a:pt x="435" y="373"/>
                  </a:lnTo>
                  <a:lnTo>
                    <a:pt x="384" y="349"/>
                  </a:lnTo>
                  <a:lnTo>
                    <a:pt x="344" y="326"/>
                  </a:lnTo>
                  <a:lnTo>
                    <a:pt x="293" y="293"/>
                  </a:lnTo>
                  <a:lnTo>
                    <a:pt x="242" y="256"/>
                  </a:lnTo>
                  <a:lnTo>
                    <a:pt x="205" y="226"/>
                  </a:lnTo>
                  <a:lnTo>
                    <a:pt x="157" y="186"/>
                  </a:lnTo>
                  <a:lnTo>
                    <a:pt x="124" y="158"/>
                  </a:lnTo>
                  <a:lnTo>
                    <a:pt x="102" y="132"/>
                  </a:lnTo>
                  <a:lnTo>
                    <a:pt x="62" y="88"/>
                  </a:lnTo>
                  <a:lnTo>
                    <a:pt x="0" y="0"/>
                  </a:lnTo>
                  <a:lnTo>
                    <a:pt x="91" y="88"/>
                  </a:lnTo>
                  <a:lnTo>
                    <a:pt x="135" y="124"/>
                  </a:lnTo>
                  <a:lnTo>
                    <a:pt x="175" y="158"/>
                  </a:lnTo>
                  <a:lnTo>
                    <a:pt x="219" y="186"/>
                  </a:lnTo>
                  <a:lnTo>
                    <a:pt x="263" y="209"/>
                  </a:lnTo>
                  <a:lnTo>
                    <a:pt x="307" y="231"/>
                  </a:lnTo>
                  <a:lnTo>
                    <a:pt x="355" y="253"/>
                  </a:lnTo>
                  <a:lnTo>
                    <a:pt x="395" y="267"/>
                  </a:lnTo>
                  <a:lnTo>
                    <a:pt x="439" y="282"/>
                  </a:lnTo>
                  <a:lnTo>
                    <a:pt x="487" y="293"/>
                  </a:lnTo>
                  <a:lnTo>
                    <a:pt x="534" y="301"/>
                  </a:lnTo>
                  <a:lnTo>
                    <a:pt x="571" y="309"/>
                  </a:lnTo>
                  <a:lnTo>
                    <a:pt x="622" y="312"/>
                  </a:lnTo>
                  <a:lnTo>
                    <a:pt x="673" y="318"/>
                  </a:lnTo>
                  <a:lnTo>
                    <a:pt x="718" y="318"/>
                  </a:lnTo>
                  <a:lnTo>
                    <a:pt x="766" y="318"/>
                  </a:lnTo>
                  <a:lnTo>
                    <a:pt x="828" y="318"/>
                  </a:lnTo>
                  <a:lnTo>
                    <a:pt x="890" y="311"/>
                  </a:lnTo>
                  <a:lnTo>
                    <a:pt x="949" y="304"/>
                  </a:lnTo>
                  <a:lnTo>
                    <a:pt x="1000" y="296"/>
                  </a:lnTo>
                  <a:lnTo>
                    <a:pt x="1058" y="285"/>
                  </a:lnTo>
                  <a:lnTo>
                    <a:pt x="1106" y="274"/>
                  </a:lnTo>
                  <a:lnTo>
                    <a:pt x="1156" y="260"/>
                  </a:lnTo>
                  <a:lnTo>
                    <a:pt x="1212" y="245"/>
                  </a:lnTo>
                  <a:lnTo>
                    <a:pt x="1259" y="231"/>
                  </a:lnTo>
                  <a:lnTo>
                    <a:pt x="1318" y="209"/>
                  </a:lnTo>
                  <a:lnTo>
                    <a:pt x="1362" y="190"/>
                  </a:lnTo>
                  <a:lnTo>
                    <a:pt x="1427" y="153"/>
                  </a:lnTo>
                </a:path>
              </a:pathLst>
            </a:custGeom>
            <a:solidFill>
              <a:srgbClr val="FF9966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394" name="Полилиния 6"/>
            <p:cNvSpPr>
              <a:spLocks/>
            </p:cNvSpPr>
            <p:nvPr/>
          </p:nvSpPr>
          <p:spPr bwMode="gray">
            <a:xfrm rot="7200000">
              <a:off x="1395" y="1810"/>
              <a:ext cx="1553" cy="485"/>
            </a:xfrm>
            <a:custGeom>
              <a:avLst/>
              <a:gdLst>
                <a:gd name="T0" fmla="*/ 1271 w 1717"/>
                <a:gd name="T1" fmla="*/ 102 h 484"/>
                <a:gd name="T2" fmla="*/ 1393 w 1717"/>
                <a:gd name="T3" fmla="*/ 396 h 484"/>
                <a:gd name="T4" fmla="*/ 1331 w 1717"/>
                <a:gd name="T5" fmla="*/ 370 h 484"/>
                <a:gd name="T6" fmla="*/ 1242 w 1717"/>
                <a:gd name="T7" fmla="*/ 404 h 484"/>
                <a:gd name="T8" fmla="*/ 1152 w 1717"/>
                <a:gd name="T9" fmla="*/ 434 h 484"/>
                <a:gd name="T10" fmla="*/ 1049 w 1717"/>
                <a:gd name="T11" fmla="*/ 459 h 484"/>
                <a:gd name="T12" fmla="*/ 961 w 1717"/>
                <a:gd name="T13" fmla="*/ 473 h 484"/>
                <a:gd name="T14" fmla="*/ 876 w 1717"/>
                <a:gd name="T15" fmla="*/ 480 h 484"/>
                <a:gd name="T16" fmla="*/ 789 w 1717"/>
                <a:gd name="T17" fmla="*/ 480 h 484"/>
                <a:gd name="T18" fmla="*/ 693 w 1717"/>
                <a:gd name="T19" fmla="*/ 469 h 484"/>
                <a:gd name="T20" fmla="*/ 573 w 1717"/>
                <a:gd name="T21" fmla="*/ 440 h 484"/>
                <a:gd name="T22" fmla="*/ 474 w 1717"/>
                <a:gd name="T23" fmla="*/ 408 h 484"/>
                <a:gd name="T24" fmla="*/ 393 w 1717"/>
                <a:gd name="T25" fmla="*/ 374 h 484"/>
                <a:gd name="T26" fmla="*/ 311 w 1717"/>
                <a:gd name="T27" fmla="*/ 327 h 484"/>
                <a:gd name="T28" fmla="*/ 219 w 1717"/>
                <a:gd name="T29" fmla="*/ 257 h 484"/>
                <a:gd name="T30" fmla="*/ 142 w 1717"/>
                <a:gd name="T31" fmla="*/ 186 h 484"/>
                <a:gd name="T32" fmla="*/ 92 w 1717"/>
                <a:gd name="T33" fmla="*/ 132 h 484"/>
                <a:gd name="T34" fmla="*/ 0 w 1717"/>
                <a:gd name="T35" fmla="*/ 0 h 484"/>
                <a:gd name="T36" fmla="*/ 122 w 1717"/>
                <a:gd name="T37" fmla="*/ 124 h 484"/>
                <a:gd name="T38" fmla="*/ 198 w 1717"/>
                <a:gd name="T39" fmla="*/ 186 h 484"/>
                <a:gd name="T40" fmla="*/ 278 w 1717"/>
                <a:gd name="T41" fmla="*/ 231 h 484"/>
                <a:gd name="T42" fmla="*/ 357 w 1717"/>
                <a:gd name="T43" fmla="*/ 268 h 484"/>
                <a:gd name="T44" fmla="*/ 440 w 1717"/>
                <a:gd name="T45" fmla="*/ 294 h 484"/>
                <a:gd name="T46" fmla="*/ 516 w 1717"/>
                <a:gd name="T47" fmla="*/ 310 h 484"/>
                <a:gd name="T48" fmla="*/ 609 w 1717"/>
                <a:gd name="T49" fmla="*/ 319 h 484"/>
                <a:gd name="T50" fmla="*/ 693 w 1717"/>
                <a:gd name="T51" fmla="*/ 319 h 484"/>
                <a:gd name="T52" fmla="*/ 805 w 1717"/>
                <a:gd name="T53" fmla="*/ 312 h 484"/>
                <a:gd name="T54" fmla="*/ 904 w 1717"/>
                <a:gd name="T55" fmla="*/ 297 h 484"/>
                <a:gd name="T56" fmla="*/ 1000 w 1717"/>
                <a:gd name="T57" fmla="*/ 275 h 484"/>
                <a:gd name="T58" fmla="*/ 1096 w 1717"/>
                <a:gd name="T59" fmla="*/ 246 h 484"/>
                <a:gd name="T60" fmla="*/ 1192 w 1717"/>
                <a:gd name="T61" fmla="*/ 209 h 484"/>
                <a:gd name="T62" fmla="*/ 1291 w 1717"/>
                <a:gd name="T63" fmla="*/ 153 h 4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717" h="484">
                  <a:moveTo>
                    <a:pt x="1427" y="153"/>
                  </a:moveTo>
                  <a:lnTo>
                    <a:pt x="1405" y="102"/>
                  </a:lnTo>
                  <a:lnTo>
                    <a:pt x="1716" y="132"/>
                  </a:lnTo>
                  <a:lnTo>
                    <a:pt x="1540" y="395"/>
                  </a:lnTo>
                  <a:lnTo>
                    <a:pt x="1519" y="344"/>
                  </a:lnTo>
                  <a:lnTo>
                    <a:pt x="1472" y="369"/>
                  </a:lnTo>
                  <a:lnTo>
                    <a:pt x="1413" y="391"/>
                  </a:lnTo>
                  <a:lnTo>
                    <a:pt x="1373" y="403"/>
                  </a:lnTo>
                  <a:lnTo>
                    <a:pt x="1328" y="418"/>
                  </a:lnTo>
                  <a:lnTo>
                    <a:pt x="1274" y="433"/>
                  </a:lnTo>
                  <a:lnTo>
                    <a:pt x="1219" y="447"/>
                  </a:lnTo>
                  <a:lnTo>
                    <a:pt x="1160" y="458"/>
                  </a:lnTo>
                  <a:lnTo>
                    <a:pt x="1117" y="464"/>
                  </a:lnTo>
                  <a:lnTo>
                    <a:pt x="1062" y="472"/>
                  </a:lnTo>
                  <a:lnTo>
                    <a:pt x="1007" y="479"/>
                  </a:lnTo>
                  <a:lnTo>
                    <a:pt x="968" y="479"/>
                  </a:lnTo>
                  <a:lnTo>
                    <a:pt x="916" y="483"/>
                  </a:lnTo>
                  <a:lnTo>
                    <a:pt x="872" y="479"/>
                  </a:lnTo>
                  <a:lnTo>
                    <a:pt x="817" y="475"/>
                  </a:lnTo>
                  <a:lnTo>
                    <a:pt x="766" y="468"/>
                  </a:lnTo>
                  <a:lnTo>
                    <a:pt x="701" y="453"/>
                  </a:lnTo>
                  <a:lnTo>
                    <a:pt x="634" y="439"/>
                  </a:lnTo>
                  <a:lnTo>
                    <a:pt x="576" y="424"/>
                  </a:lnTo>
                  <a:lnTo>
                    <a:pt x="524" y="407"/>
                  </a:lnTo>
                  <a:lnTo>
                    <a:pt x="476" y="391"/>
                  </a:lnTo>
                  <a:lnTo>
                    <a:pt x="435" y="373"/>
                  </a:lnTo>
                  <a:lnTo>
                    <a:pt x="384" y="349"/>
                  </a:lnTo>
                  <a:lnTo>
                    <a:pt x="344" y="326"/>
                  </a:lnTo>
                  <a:lnTo>
                    <a:pt x="293" y="293"/>
                  </a:lnTo>
                  <a:lnTo>
                    <a:pt x="242" y="256"/>
                  </a:lnTo>
                  <a:lnTo>
                    <a:pt x="205" y="226"/>
                  </a:lnTo>
                  <a:lnTo>
                    <a:pt x="157" y="186"/>
                  </a:lnTo>
                  <a:lnTo>
                    <a:pt x="124" y="158"/>
                  </a:lnTo>
                  <a:lnTo>
                    <a:pt x="102" y="132"/>
                  </a:lnTo>
                  <a:lnTo>
                    <a:pt x="62" y="88"/>
                  </a:lnTo>
                  <a:lnTo>
                    <a:pt x="0" y="0"/>
                  </a:lnTo>
                  <a:lnTo>
                    <a:pt x="91" y="88"/>
                  </a:lnTo>
                  <a:lnTo>
                    <a:pt x="135" y="124"/>
                  </a:lnTo>
                  <a:lnTo>
                    <a:pt x="175" y="158"/>
                  </a:lnTo>
                  <a:lnTo>
                    <a:pt x="219" y="186"/>
                  </a:lnTo>
                  <a:lnTo>
                    <a:pt x="263" y="209"/>
                  </a:lnTo>
                  <a:lnTo>
                    <a:pt x="307" y="231"/>
                  </a:lnTo>
                  <a:lnTo>
                    <a:pt x="355" y="253"/>
                  </a:lnTo>
                  <a:lnTo>
                    <a:pt x="395" y="267"/>
                  </a:lnTo>
                  <a:lnTo>
                    <a:pt x="439" y="282"/>
                  </a:lnTo>
                  <a:lnTo>
                    <a:pt x="487" y="293"/>
                  </a:lnTo>
                  <a:lnTo>
                    <a:pt x="534" y="301"/>
                  </a:lnTo>
                  <a:lnTo>
                    <a:pt x="571" y="309"/>
                  </a:lnTo>
                  <a:lnTo>
                    <a:pt x="622" y="312"/>
                  </a:lnTo>
                  <a:lnTo>
                    <a:pt x="673" y="318"/>
                  </a:lnTo>
                  <a:lnTo>
                    <a:pt x="718" y="318"/>
                  </a:lnTo>
                  <a:lnTo>
                    <a:pt x="766" y="318"/>
                  </a:lnTo>
                  <a:lnTo>
                    <a:pt x="828" y="318"/>
                  </a:lnTo>
                  <a:lnTo>
                    <a:pt x="890" y="311"/>
                  </a:lnTo>
                  <a:lnTo>
                    <a:pt x="949" y="304"/>
                  </a:lnTo>
                  <a:lnTo>
                    <a:pt x="1000" y="296"/>
                  </a:lnTo>
                  <a:lnTo>
                    <a:pt x="1058" y="285"/>
                  </a:lnTo>
                  <a:lnTo>
                    <a:pt x="1106" y="274"/>
                  </a:lnTo>
                  <a:lnTo>
                    <a:pt x="1156" y="260"/>
                  </a:lnTo>
                  <a:lnTo>
                    <a:pt x="1212" y="245"/>
                  </a:lnTo>
                  <a:lnTo>
                    <a:pt x="1259" y="231"/>
                  </a:lnTo>
                  <a:lnTo>
                    <a:pt x="1318" y="209"/>
                  </a:lnTo>
                  <a:lnTo>
                    <a:pt x="1362" y="190"/>
                  </a:lnTo>
                  <a:lnTo>
                    <a:pt x="1427" y="153"/>
                  </a:lnTo>
                </a:path>
              </a:pathLst>
            </a:custGeom>
            <a:solidFill>
              <a:srgbClr val="99CC00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395" name="Полилиния 7"/>
            <p:cNvSpPr>
              <a:spLocks/>
            </p:cNvSpPr>
            <p:nvPr/>
          </p:nvSpPr>
          <p:spPr bwMode="gray">
            <a:xfrm rot="10800000">
              <a:off x="1788" y="1260"/>
              <a:ext cx="1554" cy="485"/>
            </a:xfrm>
            <a:custGeom>
              <a:avLst/>
              <a:gdLst>
                <a:gd name="T0" fmla="*/ 1272 w 1717"/>
                <a:gd name="T1" fmla="*/ 102 h 484"/>
                <a:gd name="T2" fmla="*/ 1394 w 1717"/>
                <a:gd name="T3" fmla="*/ 396 h 484"/>
                <a:gd name="T4" fmla="*/ 1332 w 1717"/>
                <a:gd name="T5" fmla="*/ 370 h 484"/>
                <a:gd name="T6" fmla="*/ 1243 w 1717"/>
                <a:gd name="T7" fmla="*/ 404 h 484"/>
                <a:gd name="T8" fmla="*/ 1153 w 1717"/>
                <a:gd name="T9" fmla="*/ 434 h 484"/>
                <a:gd name="T10" fmla="*/ 1050 w 1717"/>
                <a:gd name="T11" fmla="*/ 459 h 484"/>
                <a:gd name="T12" fmla="*/ 961 w 1717"/>
                <a:gd name="T13" fmla="*/ 473 h 484"/>
                <a:gd name="T14" fmla="*/ 876 w 1717"/>
                <a:gd name="T15" fmla="*/ 480 h 484"/>
                <a:gd name="T16" fmla="*/ 789 w 1717"/>
                <a:gd name="T17" fmla="*/ 480 h 484"/>
                <a:gd name="T18" fmla="*/ 693 w 1717"/>
                <a:gd name="T19" fmla="*/ 469 h 484"/>
                <a:gd name="T20" fmla="*/ 574 w 1717"/>
                <a:gd name="T21" fmla="*/ 440 h 484"/>
                <a:gd name="T22" fmla="*/ 474 w 1717"/>
                <a:gd name="T23" fmla="*/ 408 h 484"/>
                <a:gd name="T24" fmla="*/ 394 w 1717"/>
                <a:gd name="T25" fmla="*/ 374 h 484"/>
                <a:gd name="T26" fmla="*/ 311 w 1717"/>
                <a:gd name="T27" fmla="*/ 327 h 484"/>
                <a:gd name="T28" fmla="*/ 219 w 1717"/>
                <a:gd name="T29" fmla="*/ 257 h 484"/>
                <a:gd name="T30" fmla="*/ 142 w 1717"/>
                <a:gd name="T31" fmla="*/ 186 h 484"/>
                <a:gd name="T32" fmla="*/ 92 w 1717"/>
                <a:gd name="T33" fmla="*/ 132 h 484"/>
                <a:gd name="T34" fmla="*/ 0 w 1717"/>
                <a:gd name="T35" fmla="*/ 0 h 484"/>
                <a:gd name="T36" fmla="*/ 122 w 1717"/>
                <a:gd name="T37" fmla="*/ 124 h 484"/>
                <a:gd name="T38" fmla="*/ 198 w 1717"/>
                <a:gd name="T39" fmla="*/ 186 h 484"/>
                <a:gd name="T40" fmla="*/ 278 w 1717"/>
                <a:gd name="T41" fmla="*/ 231 h 484"/>
                <a:gd name="T42" fmla="*/ 358 w 1717"/>
                <a:gd name="T43" fmla="*/ 268 h 484"/>
                <a:gd name="T44" fmla="*/ 441 w 1717"/>
                <a:gd name="T45" fmla="*/ 294 h 484"/>
                <a:gd name="T46" fmla="*/ 517 w 1717"/>
                <a:gd name="T47" fmla="*/ 310 h 484"/>
                <a:gd name="T48" fmla="*/ 609 w 1717"/>
                <a:gd name="T49" fmla="*/ 319 h 484"/>
                <a:gd name="T50" fmla="*/ 693 w 1717"/>
                <a:gd name="T51" fmla="*/ 319 h 484"/>
                <a:gd name="T52" fmla="*/ 806 w 1717"/>
                <a:gd name="T53" fmla="*/ 312 h 484"/>
                <a:gd name="T54" fmla="*/ 905 w 1717"/>
                <a:gd name="T55" fmla="*/ 297 h 484"/>
                <a:gd name="T56" fmla="*/ 1001 w 1717"/>
                <a:gd name="T57" fmla="*/ 275 h 484"/>
                <a:gd name="T58" fmla="*/ 1097 w 1717"/>
                <a:gd name="T59" fmla="*/ 246 h 484"/>
                <a:gd name="T60" fmla="*/ 1193 w 1717"/>
                <a:gd name="T61" fmla="*/ 209 h 484"/>
                <a:gd name="T62" fmla="*/ 1292 w 1717"/>
                <a:gd name="T63" fmla="*/ 153 h 4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717" h="484">
                  <a:moveTo>
                    <a:pt x="1427" y="153"/>
                  </a:moveTo>
                  <a:lnTo>
                    <a:pt x="1405" y="102"/>
                  </a:lnTo>
                  <a:lnTo>
                    <a:pt x="1716" y="132"/>
                  </a:lnTo>
                  <a:lnTo>
                    <a:pt x="1540" y="395"/>
                  </a:lnTo>
                  <a:lnTo>
                    <a:pt x="1519" y="344"/>
                  </a:lnTo>
                  <a:lnTo>
                    <a:pt x="1472" y="369"/>
                  </a:lnTo>
                  <a:lnTo>
                    <a:pt x="1413" y="391"/>
                  </a:lnTo>
                  <a:lnTo>
                    <a:pt x="1373" y="403"/>
                  </a:lnTo>
                  <a:lnTo>
                    <a:pt x="1328" y="418"/>
                  </a:lnTo>
                  <a:lnTo>
                    <a:pt x="1274" y="433"/>
                  </a:lnTo>
                  <a:lnTo>
                    <a:pt x="1219" y="447"/>
                  </a:lnTo>
                  <a:lnTo>
                    <a:pt x="1160" y="458"/>
                  </a:lnTo>
                  <a:lnTo>
                    <a:pt x="1117" y="464"/>
                  </a:lnTo>
                  <a:lnTo>
                    <a:pt x="1062" y="472"/>
                  </a:lnTo>
                  <a:lnTo>
                    <a:pt x="1007" y="479"/>
                  </a:lnTo>
                  <a:lnTo>
                    <a:pt x="968" y="479"/>
                  </a:lnTo>
                  <a:lnTo>
                    <a:pt x="916" y="483"/>
                  </a:lnTo>
                  <a:lnTo>
                    <a:pt x="872" y="479"/>
                  </a:lnTo>
                  <a:lnTo>
                    <a:pt x="817" y="475"/>
                  </a:lnTo>
                  <a:lnTo>
                    <a:pt x="766" y="468"/>
                  </a:lnTo>
                  <a:lnTo>
                    <a:pt x="701" y="453"/>
                  </a:lnTo>
                  <a:lnTo>
                    <a:pt x="634" y="439"/>
                  </a:lnTo>
                  <a:lnTo>
                    <a:pt x="576" y="424"/>
                  </a:lnTo>
                  <a:lnTo>
                    <a:pt x="524" y="407"/>
                  </a:lnTo>
                  <a:lnTo>
                    <a:pt x="476" y="391"/>
                  </a:lnTo>
                  <a:lnTo>
                    <a:pt x="435" y="373"/>
                  </a:lnTo>
                  <a:lnTo>
                    <a:pt x="384" y="349"/>
                  </a:lnTo>
                  <a:lnTo>
                    <a:pt x="344" y="326"/>
                  </a:lnTo>
                  <a:lnTo>
                    <a:pt x="293" y="293"/>
                  </a:lnTo>
                  <a:lnTo>
                    <a:pt x="242" y="256"/>
                  </a:lnTo>
                  <a:lnTo>
                    <a:pt x="205" y="226"/>
                  </a:lnTo>
                  <a:lnTo>
                    <a:pt x="157" y="186"/>
                  </a:lnTo>
                  <a:lnTo>
                    <a:pt x="124" y="158"/>
                  </a:lnTo>
                  <a:lnTo>
                    <a:pt x="102" y="132"/>
                  </a:lnTo>
                  <a:lnTo>
                    <a:pt x="62" y="88"/>
                  </a:lnTo>
                  <a:lnTo>
                    <a:pt x="0" y="0"/>
                  </a:lnTo>
                  <a:lnTo>
                    <a:pt x="91" y="88"/>
                  </a:lnTo>
                  <a:lnTo>
                    <a:pt x="135" y="124"/>
                  </a:lnTo>
                  <a:lnTo>
                    <a:pt x="175" y="158"/>
                  </a:lnTo>
                  <a:lnTo>
                    <a:pt x="219" y="186"/>
                  </a:lnTo>
                  <a:lnTo>
                    <a:pt x="263" y="209"/>
                  </a:lnTo>
                  <a:lnTo>
                    <a:pt x="307" y="231"/>
                  </a:lnTo>
                  <a:lnTo>
                    <a:pt x="355" y="253"/>
                  </a:lnTo>
                  <a:lnTo>
                    <a:pt x="395" y="267"/>
                  </a:lnTo>
                  <a:lnTo>
                    <a:pt x="439" y="282"/>
                  </a:lnTo>
                  <a:lnTo>
                    <a:pt x="487" y="293"/>
                  </a:lnTo>
                  <a:lnTo>
                    <a:pt x="534" y="301"/>
                  </a:lnTo>
                  <a:lnTo>
                    <a:pt x="571" y="309"/>
                  </a:lnTo>
                  <a:lnTo>
                    <a:pt x="622" y="312"/>
                  </a:lnTo>
                  <a:lnTo>
                    <a:pt x="673" y="318"/>
                  </a:lnTo>
                  <a:lnTo>
                    <a:pt x="718" y="318"/>
                  </a:lnTo>
                  <a:lnTo>
                    <a:pt x="766" y="318"/>
                  </a:lnTo>
                  <a:lnTo>
                    <a:pt x="828" y="318"/>
                  </a:lnTo>
                  <a:lnTo>
                    <a:pt x="890" y="311"/>
                  </a:lnTo>
                  <a:lnTo>
                    <a:pt x="949" y="304"/>
                  </a:lnTo>
                  <a:lnTo>
                    <a:pt x="1000" y="296"/>
                  </a:lnTo>
                  <a:lnTo>
                    <a:pt x="1058" y="285"/>
                  </a:lnTo>
                  <a:lnTo>
                    <a:pt x="1106" y="274"/>
                  </a:lnTo>
                  <a:lnTo>
                    <a:pt x="1156" y="260"/>
                  </a:lnTo>
                  <a:lnTo>
                    <a:pt x="1212" y="245"/>
                  </a:lnTo>
                  <a:lnTo>
                    <a:pt x="1259" y="231"/>
                  </a:lnTo>
                  <a:lnTo>
                    <a:pt x="1318" y="209"/>
                  </a:lnTo>
                  <a:lnTo>
                    <a:pt x="1362" y="190"/>
                  </a:lnTo>
                  <a:lnTo>
                    <a:pt x="1427" y="153"/>
                  </a:lnTo>
                </a:path>
              </a:pathLst>
            </a:custGeom>
            <a:solidFill>
              <a:srgbClr val="33CCCC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396" name="Полилиния 8"/>
            <p:cNvSpPr>
              <a:spLocks/>
            </p:cNvSpPr>
            <p:nvPr/>
          </p:nvSpPr>
          <p:spPr bwMode="gray">
            <a:xfrm rot="-7200000">
              <a:off x="2576" y="1446"/>
              <a:ext cx="1553" cy="485"/>
            </a:xfrm>
            <a:custGeom>
              <a:avLst/>
              <a:gdLst>
                <a:gd name="T0" fmla="*/ 1271 w 1717"/>
                <a:gd name="T1" fmla="*/ 102 h 484"/>
                <a:gd name="T2" fmla="*/ 1393 w 1717"/>
                <a:gd name="T3" fmla="*/ 396 h 484"/>
                <a:gd name="T4" fmla="*/ 1331 w 1717"/>
                <a:gd name="T5" fmla="*/ 370 h 484"/>
                <a:gd name="T6" fmla="*/ 1242 w 1717"/>
                <a:gd name="T7" fmla="*/ 404 h 484"/>
                <a:gd name="T8" fmla="*/ 1152 w 1717"/>
                <a:gd name="T9" fmla="*/ 434 h 484"/>
                <a:gd name="T10" fmla="*/ 1049 w 1717"/>
                <a:gd name="T11" fmla="*/ 459 h 484"/>
                <a:gd name="T12" fmla="*/ 961 w 1717"/>
                <a:gd name="T13" fmla="*/ 473 h 484"/>
                <a:gd name="T14" fmla="*/ 876 w 1717"/>
                <a:gd name="T15" fmla="*/ 480 h 484"/>
                <a:gd name="T16" fmla="*/ 789 w 1717"/>
                <a:gd name="T17" fmla="*/ 480 h 484"/>
                <a:gd name="T18" fmla="*/ 693 w 1717"/>
                <a:gd name="T19" fmla="*/ 469 h 484"/>
                <a:gd name="T20" fmla="*/ 573 w 1717"/>
                <a:gd name="T21" fmla="*/ 440 h 484"/>
                <a:gd name="T22" fmla="*/ 474 w 1717"/>
                <a:gd name="T23" fmla="*/ 408 h 484"/>
                <a:gd name="T24" fmla="*/ 393 w 1717"/>
                <a:gd name="T25" fmla="*/ 374 h 484"/>
                <a:gd name="T26" fmla="*/ 311 w 1717"/>
                <a:gd name="T27" fmla="*/ 327 h 484"/>
                <a:gd name="T28" fmla="*/ 219 w 1717"/>
                <a:gd name="T29" fmla="*/ 257 h 484"/>
                <a:gd name="T30" fmla="*/ 142 w 1717"/>
                <a:gd name="T31" fmla="*/ 186 h 484"/>
                <a:gd name="T32" fmla="*/ 92 w 1717"/>
                <a:gd name="T33" fmla="*/ 132 h 484"/>
                <a:gd name="T34" fmla="*/ 0 w 1717"/>
                <a:gd name="T35" fmla="*/ 0 h 484"/>
                <a:gd name="T36" fmla="*/ 122 w 1717"/>
                <a:gd name="T37" fmla="*/ 124 h 484"/>
                <a:gd name="T38" fmla="*/ 198 w 1717"/>
                <a:gd name="T39" fmla="*/ 186 h 484"/>
                <a:gd name="T40" fmla="*/ 278 w 1717"/>
                <a:gd name="T41" fmla="*/ 231 h 484"/>
                <a:gd name="T42" fmla="*/ 357 w 1717"/>
                <a:gd name="T43" fmla="*/ 268 h 484"/>
                <a:gd name="T44" fmla="*/ 440 w 1717"/>
                <a:gd name="T45" fmla="*/ 294 h 484"/>
                <a:gd name="T46" fmla="*/ 516 w 1717"/>
                <a:gd name="T47" fmla="*/ 310 h 484"/>
                <a:gd name="T48" fmla="*/ 609 w 1717"/>
                <a:gd name="T49" fmla="*/ 319 h 484"/>
                <a:gd name="T50" fmla="*/ 693 w 1717"/>
                <a:gd name="T51" fmla="*/ 319 h 484"/>
                <a:gd name="T52" fmla="*/ 805 w 1717"/>
                <a:gd name="T53" fmla="*/ 312 h 484"/>
                <a:gd name="T54" fmla="*/ 904 w 1717"/>
                <a:gd name="T55" fmla="*/ 297 h 484"/>
                <a:gd name="T56" fmla="*/ 1000 w 1717"/>
                <a:gd name="T57" fmla="*/ 275 h 484"/>
                <a:gd name="T58" fmla="*/ 1096 w 1717"/>
                <a:gd name="T59" fmla="*/ 246 h 484"/>
                <a:gd name="T60" fmla="*/ 1192 w 1717"/>
                <a:gd name="T61" fmla="*/ 209 h 484"/>
                <a:gd name="T62" fmla="*/ 1291 w 1717"/>
                <a:gd name="T63" fmla="*/ 153 h 4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717" h="484">
                  <a:moveTo>
                    <a:pt x="1427" y="153"/>
                  </a:moveTo>
                  <a:lnTo>
                    <a:pt x="1405" y="102"/>
                  </a:lnTo>
                  <a:lnTo>
                    <a:pt x="1716" y="132"/>
                  </a:lnTo>
                  <a:lnTo>
                    <a:pt x="1540" y="395"/>
                  </a:lnTo>
                  <a:lnTo>
                    <a:pt x="1519" y="344"/>
                  </a:lnTo>
                  <a:lnTo>
                    <a:pt x="1472" y="369"/>
                  </a:lnTo>
                  <a:lnTo>
                    <a:pt x="1413" y="391"/>
                  </a:lnTo>
                  <a:lnTo>
                    <a:pt x="1373" y="403"/>
                  </a:lnTo>
                  <a:lnTo>
                    <a:pt x="1328" y="418"/>
                  </a:lnTo>
                  <a:lnTo>
                    <a:pt x="1274" y="433"/>
                  </a:lnTo>
                  <a:lnTo>
                    <a:pt x="1219" y="447"/>
                  </a:lnTo>
                  <a:lnTo>
                    <a:pt x="1160" y="458"/>
                  </a:lnTo>
                  <a:lnTo>
                    <a:pt x="1117" y="464"/>
                  </a:lnTo>
                  <a:lnTo>
                    <a:pt x="1062" y="472"/>
                  </a:lnTo>
                  <a:lnTo>
                    <a:pt x="1007" y="479"/>
                  </a:lnTo>
                  <a:lnTo>
                    <a:pt x="968" y="479"/>
                  </a:lnTo>
                  <a:lnTo>
                    <a:pt x="916" y="483"/>
                  </a:lnTo>
                  <a:lnTo>
                    <a:pt x="872" y="479"/>
                  </a:lnTo>
                  <a:lnTo>
                    <a:pt x="817" y="475"/>
                  </a:lnTo>
                  <a:lnTo>
                    <a:pt x="766" y="468"/>
                  </a:lnTo>
                  <a:lnTo>
                    <a:pt x="701" y="453"/>
                  </a:lnTo>
                  <a:lnTo>
                    <a:pt x="634" y="439"/>
                  </a:lnTo>
                  <a:lnTo>
                    <a:pt x="576" y="424"/>
                  </a:lnTo>
                  <a:lnTo>
                    <a:pt x="524" y="407"/>
                  </a:lnTo>
                  <a:lnTo>
                    <a:pt x="476" y="391"/>
                  </a:lnTo>
                  <a:lnTo>
                    <a:pt x="435" y="373"/>
                  </a:lnTo>
                  <a:lnTo>
                    <a:pt x="384" y="349"/>
                  </a:lnTo>
                  <a:lnTo>
                    <a:pt x="344" y="326"/>
                  </a:lnTo>
                  <a:lnTo>
                    <a:pt x="293" y="293"/>
                  </a:lnTo>
                  <a:lnTo>
                    <a:pt x="242" y="256"/>
                  </a:lnTo>
                  <a:lnTo>
                    <a:pt x="205" y="226"/>
                  </a:lnTo>
                  <a:lnTo>
                    <a:pt x="157" y="186"/>
                  </a:lnTo>
                  <a:lnTo>
                    <a:pt x="124" y="158"/>
                  </a:lnTo>
                  <a:lnTo>
                    <a:pt x="102" y="132"/>
                  </a:lnTo>
                  <a:lnTo>
                    <a:pt x="62" y="88"/>
                  </a:lnTo>
                  <a:lnTo>
                    <a:pt x="0" y="0"/>
                  </a:lnTo>
                  <a:lnTo>
                    <a:pt x="91" y="88"/>
                  </a:lnTo>
                  <a:lnTo>
                    <a:pt x="135" y="124"/>
                  </a:lnTo>
                  <a:lnTo>
                    <a:pt x="175" y="158"/>
                  </a:lnTo>
                  <a:lnTo>
                    <a:pt x="219" y="186"/>
                  </a:lnTo>
                  <a:lnTo>
                    <a:pt x="263" y="209"/>
                  </a:lnTo>
                  <a:lnTo>
                    <a:pt x="307" y="231"/>
                  </a:lnTo>
                  <a:lnTo>
                    <a:pt x="355" y="253"/>
                  </a:lnTo>
                  <a:lnTo>
                    <a:pt x="395" y="267"/>
                  </a:lnTo>
                  <a:lnTo>
                    <a:pt x="439" y="282"/>
                  </a:lnTo>
                  <a:lnTo>
                    <a:pt x="487" y="293"/>
                  </a:lnTo>
                  <a:lnTo>
                    <a:pt x="534" y="301"/>
                  </a:lnTo>
                  <a:lnTo>
                    <a:pt x="571" y="309"/>
                  </a:lnTo>
                  <a:lnTo>
                    <a:pt x="622" y="312"/>
                  </a:lnTo>
                  <a:lnTo>
                    <a:pt x="673" y="318"/>
                  </a:lnTo>
                  <a:lnTo>
                    <a:pt x="718" y="318"/>
                  </a:lnTo>
                  <a:lnTo>
                    <a:pt x="766" y="318"/>
                  </a:lnTo>
                  <a:lnTo>
                    <a:pt x="828" y="318"/>
                  </a:lnTo>
                  <a:lnTo>
                    <a:pt x="890" y="311"/>
                  </a:lnTo>
                  <a:lnTo>
                    <a:pt x="949" y="304"/>
                  </a:lnTo>
                  <a:lnTo>
                    <a:pt x="1000" y="296"/>
                  </a:lnTo>
                  <a:lnTo>
                    <a:pt x="1058" y="285"/>
                  </a:lnTo>
                  <a:lnTo>
                    <a:pt x="1106" y="274"/>
                  </a:lnTo>
                  <a:lnTo>
                    <a:pt x="1156" y="260"/>
                  </a:lnTo>
                  <a:lnTo>
                    <a:pt x="1212" y="245"/>
                  </a:lnTo>
                  <a:lnTo>
                    <a:pt x="1259" y="231"/>
                  </a:lnTo>
                  <a:lnTo>
                    <a:pt x="1318" y="209"/>
                  </a:lnTo>
                  <a:lnTo>
                    <a:pt x="1362" y="190"/>
                  </a:lnTo>
                  <a:lnTo>
                    <a:pt x="1427" y="153"/>
                  </a:lnTo>
                </a:path>
              </a:pathLst>
            </a:custGeom>
            <a:solidFill>
              <a:srgbClr val="6699F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397" name="Полилиния 9"/>
            <p:cNvSpPr>
              <a:spLocks/>
            </p:cNvSpPr>
            <p:nvPr/>
          </p:nvSpPr>
          <p:spPr bwMode="gray">
            <a:xfrm rot="-3600000">
              <a:off x="2784" y="2211"/>
              <a:ext cx="1554" cy="486"/>
            </a:xfrm>
            <a:custGeom>
              <a:avLst/>
              <a:gdLst>
                <a:gd name="T0" fmla="*/ 1272 w 1717"/>
                <a:gd name="T1" fmla="*/ 102 h 484"/>
                <a:gd name="T2" fmla="*/ 1394 w 1717"/>
                <a:gd name="T3" fmla="*/ 397 h 484"/>
                <a:gd name="T4" fmla="*/ 1332 w 1717"/>
                <a:gd name="T5" fmla="*/ 371 h 484"/>
                <a:gd name="T6" fmla="*/ 1243 w 1717"/>
                <a:gd name="T7" fmla="*/ 405 h 484"/>
                <a:gd name="T8" fmla="*/ 1153 w 1717"/>
                <a:gd name="T9" fmla="*/ 435 h 484"/>
                <a:gd name="T10" fmla="*/ 1050 w 1717"/>
                <a:gd name="T11" fmla="*/ 460 h 484"/>
                <a:gd name="T12" fmla="*/ 961 w 1717"/>
                <a:gd name="T13" fmla="*/ 474 h 484"/>
                <a:gd name="T14" fmla="*/ 876 w 1717"/>
                <a:gd name="T15" fmla="*/ 481 h 484"/>
                <a:gd name="T16" fmla="*/ 789 w 1717"/>
                <a:gd name="T17" fmla="*/ 481 h 484"/>
                <a:gd name="T18" fmla="*/ 693 w 1717"/>
                <a:gd name="T19" fmla="*/ 470 h 484"/>
                <a:gd name="T20" fmla="*/ 574 w 1717"/>
                <a:gd name="T21" fmla="*/ 441 h 484"/>
                <a:gd name="T22" fmla="*/ 474 w 1717"/>
                <a:gd name="T23" fmla="*/ 409 h 484"/>
                <a:gd name="T24" fmla="*/ 394 w 1717"/>
                <a:gd name="T25" fmla="*/ 375 h 484"/>
                <a:gd name="T26" fmla="*/ 311 w 1717"/>
                <a:gd name="T27" fmla="*/ 327 h 484"/>
                <a:gd name="T28" fmla="*/ 219 w 1717"/>
                <a:gd name="T29" fmla="*/ 257 h 484"/>
                <a:gd name="T30" fmla="*/ 142 w 1717"/>
                <a:gd name="T31" fmla="*/ 187 h 484"/>
                <a:gd name="T32" fmla="*/ 92 w 1717"/>
                <a:gd name="T33" fmla="*/ 133 h 484"/>
                <a:gd name="T34" fmla="*/ 0 w 1717"/>
                <a:gd name="T35" fmla="*/ 0 h 484"/>
                <a:gd name="T36" fmla="*/ 122 w 1717"/>
                <a:gd name="T37" fmla="*/ 125 h 484"/>
                <a:gd name="T38" fmla="*/ 198 w 1717"/>
                <a:gd name="T39" fmla="*/ 187 h 484"/>
                <a:gd name="T40" fmla="*/ 278 w 1717"/>
                <a:gd name="T41" fmla="*/ 232 h 484"/>
                <a:gd name="T42" fmla="*/ 358 w 1717"/>
                <a:gd name="T43" fmla="*/ 268 h 484"/>
                <a:gd name="T44" fmla="*/ 441 w 1717"/>
                <a:gd name="T45" fmla="*/ 294 h 484"/>
                <a:gd name="T46" fmla="*/ 517 w 1717"/>
                <a:gd name="T47" fmla="*/ 310 h 484"/>
                <a:gd name="T48" fmla="*/ 609 w 1717"/>
                <a:gd name="T49" fmla="*/ 319 h 484"/>
                <a:gd name="T50" fmla="*/ 693 w 1717"/>
                <a:gd name="T51" fmla="*/ 319 h 484"/>
                <a:gd name="T52" fmla="*/ 806 w 1717"/>
                <a:gd name="T53" fmla="*/ 312 h 484"/>
                <a:gd name="T54" fmla="*/ 905 w 1717"/>
                <a:gd name="T55" fmla="*/ 297 h 484"/>
                <a:gd name="T56" fmla="*/ 1001 w 1717"/>
                <a:gd name="T57" fmla="*/ 275 h 484"/>
                <a:gd name="T58" fmla="*/ 1097 w 1717"/>
                <a:gd name="T59" fmla="*/ 246 h 484"/>
                <a:gd name="T60" fmla="*/ 1193 w 1717"/>
                <a:gd name="T61" fmla="*/ 210 h 484"/>
                <a:gd name="T62" fmla="*/ 1292 w 1717"/>
                <a:gd name="T63" fmla="*/ 154 h 4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717" h="484">
                  <a:moveTo>
                    <a:pt x="1427" y="153"/>
                  </a:moveTo>
                  <a:lnTo>
                    <a:pt x="1405" y="102"/>
                  </a:lnTo>
                  <a:lnTo>
                    <a:pt x="1716" y="132"/>
                  </a:lnTo>
                  <a:lnTo>
                    <a:pt x="1540" y="395"/>
                  </a:lnTo>
                  <a:lnTo>
                    <a:pt x="1519" y="344"/>
                  </a:lnTo>
                  <a:lnTo>
                    <a:pt x="1472" y="369"/>
                  </a:lnTo>
                  <a:lnTo>
                    <a:pt x="1413" y="391"/>
                  </a:lnTo>
                  <a:lnTo>
                    <a:pt x="1373" y="403"/>
                  </a:lnTo>
                  <a:lnTo>
                    <a:pt x="1328" y="418"/>
                  </a:lnTo>
                  <a:lnTo>
                    <a:pt x="1274" y="433"/>
                  </a:lnTo>
                  <a:lnTo>
                    <a:pt x="1219" y="447"/>
                  </a:lnTo>
                  <a:lnTo>
                    <a:pt x="1160" y="458"/>
                  </a:lnTo>
                  <a:lnTo>
                    <a:pt x="1117" y="464"/>
                  </a:lnTo>
                  <a:lnTo>
                    <a:pt x="1062" y="472"/>
                  </a:lnTo>
                  <a:lnTo>
                    <a:pt x="1007" y="479"/>
                  </a:lnTo>
                  <a:lnTo>
                    <a:pt x="968" y="479"/>
                  </a:lnTo>
                  <a:lnTo>
                    <a:pt x="916" y="483"/>
                  </a:lnTo>
                  <a:lnTo>
                    <a:pt x="872" y="479"/>
                  </a:lnTo>
                  <a:lnTo>
                    <a:pt x="817" y="475"/>
                  </a:lnTo>
                  <a:lnTo>
                    <a:pt x="766" y="468"/>
                  </a:lnTo>
                  <a:lnTo>
                    <a:pt x="701" y="453"/>
                  </a:lnTo>
                  <a:lnTo>
                    <a:pt x="634" y="439"/>
                  </a:lnTo>
                  <a:lnTo>
                    <a:pt x="576" y="424"/>
                  </a:lnTo>
                  <a:lnTo>
                    <a:pt x="524" y="407"/>
                  </a:lnTo>
                  <a:lnTo>
                    <a:pt x="476" y="391"/>
                  </a:lnTo>
                  <a:lnTo>
                    <a:pt x="435" y="373"/>
                  </a:lnTo>
                  <a:lnTo>
                    <a:pt x="384" y="349"/>
                  </a:lnTo>
                  <a:lnTo>
                    <a:pt x="344" y="326"/>
                  </a:lnTo>
                  <a:lnTo>
                    <a:pt x="293" y="293"/>
                  </a:lnTo>
                  <a:lnTo>
                    <a:pt x="242" y="256"/>
                  </a:lnTo>
                  <a:lnTo>
                    <a:pt x="205" y="226"/>
                  </a:lnTo>
                  <a:lnTo>
                    <a:pt x="157" y="186"/>
                  </a:lnTo>
                  <a:lnTo>
                    <a:pt x="124" y="158"/>
                  </a:lnTo>
                  <a:lnTo>
                    <a:pt x="102" y="132"/>
                  </a:lnTo>
                  <a:lnTo>
                    <a:pt x="62" y="88"/>
                  </a:lnTo>
                  <a:lnTo>
                    <a:pt x="0" y="0"/>
                  </a:lnTo>
                  <a:lnTo>
                    <a:pt x="91" y="88"/>
                  </a:lnTo>
                  <a:lnTo>
                    <a:pt x="135" y="124"/>
                  </a:lnTo>
                  <a:lnTo>
                    <a:pt x="175" y="158"/>
                  </a:lnTo>
                  <a:lnTo>
                    <a:pt x="219" y="186"/>
                  </a:lnTo>
                  <a:lnTo>
                    <a:pt x="263" y="209"/>
                  </a:lnTo>
                  <a:lnTo>
                    <a:pt x="307" y="231"/>
                  </a:lnTo>
                  <a:lnTo>
                    <a:pt x="355" y="253"/>
                  </a:lnTo>
                  <a:lnTo>
                    <a:pt x="395" y="267"/>
                  </a:lnTo>
                  <a:lnTo>
                    <a:pt x="439" y="282"/>
                  </a:lnTo>
                  <a:lnTo>
                    <a:pt x="487" y="293"/>
                  </a:lnTo>
                  <a:lnTo>
                    <a:pt x="534" y="301"/>
                  </a:lnTo>
                  <a:lnTo>
                    <a:pt x="571" y="309"/>
                  </a:lnTo>
                  <a:lnTo>
                    <a:pt x="622" y="312"/>
                  </a:lnTo>
                  <a:lnTo>
                    <a:pt x="673" y="318"/>
                  </a:lnTo>
                  <a:lnTo>
                    <a:pt x="718" y="318"/>
                  </a:lnTo>
                  <a:lnTo>
                    <a:pt x="766" y="318"/>
                  </a:lnTo>
                  <a:lnTo>
                    <a:pt x="828" y="318"/>
                  </a:lnTo>
                  <a:lnTo>
                    <a:pt x="890" y="311"/>
                  </a:lnTo>
                  <a:lnTo>
                    <a:pt x="949" y="304"/>
                  </a:lnTo>
                  <a:lnTo>
                    <a:pt x="1000" y="296"/>
                  </a:lnTo>
                  <a:lnTo>
                    <a:pt x="1058" y="285"/>
                  </a:lnTo>
                  <a:lnTo>
                    <a:pt x="1106" y="274"/>
                  </a:lnTo>
                  <a:lnTo>
                    <a:pt x="1156" y="260"/>
                  </a:lnTo>
                  <a:lnTo>
                    <a:pt x="1212" y="245"/>
                  </a:lnTo>
                  <a:lnTo>
                    <a:pt x="1259" y="231"/>
                  </a:lnTo>
                  <a:lnTo>
                    <a:pt x="1318" y="209"/>
                  </a:lnTo>
                  <a:lnTo>
                    <a:pt x="1362" y="190"/>
                  </a:lnTo>
                  <a:lnTo>
                    <a:pt x="1427" y="153"/>
                  </a:lnTo>
                </a:path>
              </a:pathLst>
            </a:custGeom>
            <a:solidFill>
              <a:srgbClr val="9966F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grpSp>
          <p:nvGrpSpPr>
            <p:cNvPr id="3" name="Группа 10"/>
            <p:cNvGrpSpPr>
              <a:grpSpLocks/>
            </p:cNvGrpSpPr>
            <p:nvPr/>
          </p:nvGrpSpPr>
          <p:grpSpPr bwMode="auto">
            <a:xfrm>
              <a:off x="2220" y="1632"/>
              <a:ext cx="1296" cy="1296"/>
              <a:chOff x="2016" y="1920"/>
              <a:chExt cx="1680" cy="1680"/>
            </a:xfrm>
          </p:grpSpPr>
          <p:sp>
            <p:nvSpPr>
              <p:cNvPr id="16406" name="Овал 11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3E0C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6407" name="Полилиния 12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276 w 1321"/>
                  <a:gd name="T1" fmla="*/ 357 h 712"/>
                  <a:gd name="T2" fmla="*/ 1292 w 1321"/>
                  <a:gd name="T3" fmla="*/ 394 h 712"/>
                  <a:gd name="T4" fmla="*/ 1296 w 1321"/>
                  <a:gd name="T5" fmla="*/ 428 h 712"/>
                  <a:gd name="T6" fmla="*/ 1290 w 1321"/>
                  <a:gd name="T7" fmla="*/ 459 h 712"/>
                  <a:gd name="T8" fmla="*/ 1273 w 1321"/>
                  <a:gd name="T9" fmla="*/ 490 h 712"/>
                  <a:gd name="T10" fmla="*/ 1248 w 1321"/>
                  <a:gd name="T11" fmla="*/ 516 h 712"/>
                  <a:gd name="T12" fmla="*/ 1216 w 1321"/>
                  <a:gd name="T13" fmla="*/ 538 h 712"/>
                  <a:gd name="T14" fmla="*/ 1173 w 1321"/>
                  <a:gd name="T15" fmla="*/ 559 h 712"/>
                  <a:gd name="T16" fmla="*/ 1125 w 1321"/>
                  <a:gd name="T17" fmla="*/ 578 h 712"/>
                  <a:gd name="T18" fmla="*/ 1071 w 1321"/>
                  <a:gd name="T19" fmla="*/ 594 h 712"/>
                  <a:gd name="T20" fmla="*/ 1011 w 1321"/>
                  <a:gd name="T21" fmla="*/ 608 h 712"/>
                  <a:gd name="T22" fmla="*/ 949 w 1321"/>
                  <a:gd name="T23" fmla="*/ 618 h 712"/>
                  <a:gd name="T24" fmla="*/ 879 w 1321"/>
                  <a:gd name="T25" fmla="*/ 627 h 712"/>
                  <a:gd name="T26" fmla="*/ 808 w 1321"/>
                  <a:gd name="T27" fmla="*/ 632 h 712"/>
                  <a:gd name="T28" fmla="*/ 780 w 1321"/>
                  <a:gd name="T29" fmla="*/ 634 h 712"/>
                  <a:gd name="T30" fmla="*/ 467 w 1321"/>
                  <a:gd name="T31" fmla="*/ 634 h 712"/>
                  <a:gd name="T32" fmla="*/ 463 w 1321"/>
                  <a:gd name="T33" fmla="*/ 634 h 712"/>
                  <a:gd name="T34" fmla="*/ 401 w 1321"/>
                  <a:gd name="T35" fmla="*/ 630 h 712"/>
                  <a:gd name="T36" fmla="*/ 341 w 1321"/>
                  <a:gd name="T37" fmla="*/ 627 h 712"/>
                  <a:gd name="T38" fmla="*/ 285 w 1321"/>
                  <a:gd name="T39" fmla="*/ 620 h 712"/>
                  <a:gd name="T40" fmla="*/ 231 w 1321"/>
                  <a:gd name="T41" fmla="*/ 614 h 712"/>
                  <a:gd name="T42" fmla="*/ 182 w 1321"/>
                  <a:gd name="T43" fmla="*/ 603 h 712"/>
                  <a:gd name="T44" fmla="*/ 138 w 1321"/>
                  <a:gd name="T45" fmla="*/ 590 h 712"/>
                  <a:gd name="T46" fmla="*/ 100 w 1321"/>
                  <a:gd name="T47" fmla="*/ 577 h 712"/>
                  <a:gd name="T48" fmla="*/ 66 w 1321"/>
                  <a:gd name="T49" fmla="*/ 561 h 712"/>
                  <a:gd name="T50" fmla="*/ 38 w 1321"/>
                  <a:gd name="T51" fmla="*/ 541 h 712"/>
                  <a:gd name="T52" fmla="*/ 18 w 1321"/>
                  <a:gd name="T53" fmla="*/ 519 h 712"/>
                  <a:gd name="T54" fmla="*/ 6 w 1321"/>
                  <a:gd name="T55" fmla="*/ 493 h 712"/>
                  <a:gd name="T56" fmla="*/ 0 w 1321"/>
                  <a:gd name="T57" fmla="*/ 467 h 712"/>
                  <a:gd name="T58" fmla="*/ 0 w 1321"/>
                  <a:gd name="T59" fmla="*/ 463 h 712"/>
                  <a:gd name="T60" fmla="*/ 4 w 1321"/>
                  <a:gd name="T61" fmla="*/ 434 h 712"/>
                  <a:gd name="T62" fmla="*/ 16 w 1321"/>
                  <a:gd name="T63" fmla="*/ 397 h 712"/>
                  <a:gd name="T64" fmla="*/ 50 w 1321"/>
                  <a:gd name="T65" fmla="*/ 329 h 712"/>
                  <a:gd name="T66" fmla="*/ 92 w 1321"/>
                  <a:gd name="T67" fmla="*/ 266 h 712"/>
                  <a:gd name="T68" fmla="*/ 144 w 1321"/>
                  <a:gd name="T69" fmla="*/ 209 h 712"/>
                  <a:gd name="T70" fmla="*/ 200 w 1321"/>
                  <a:gd name="T71" fmla="*/ 157 h 712"/>
                  <a:gd name="T72" fmla="*/ 265 w 1321"/>
                  <a:gd name="T73" fmla="*/ 111 h 712"/>
                  <a:gd name="T74" fmla="*/ 335 w 1321"/>
                  <a:gd name="T75" fmla="*/ 73 h 712"/>
                  <a:gd name="T76" fmla="*/ 407 w 1321"/>
                  <a:gd name="T77" fmla="*/ 42 h 712"/>
                  <a:gd name="T78" fmla="*/ 488 w 1321"/>
                  <a:gd name="T79" fmla="*/ 19 h 712"/>
                  <a:gd name="T80" fmla="*/ 570 w 1321"/>
                  <a:gd name="T81" fmla="*/ 5 h 712"/>
                  <a:gd name="T82" fmla="*/ 654 w 1321"/>
                  <a:gd name="T83" fmla="*/ 0 h 712"/>
                  <a:gd name="T84" fmla="*/ 654 w 1321"/>
                  <a:gd name="T85" fmla="*/ 0 h 712"/>
                  <a:gd name="T86" fmla="*/ 745 w 1321"/>
                  <a:gd name="T87" fmla="*/ 5 h 712"/>
                  <a:gd name="T88" fmla="*/ 831 w 1321"/>
                  <a:gd name="T89" fmla="*/ 20 h 712"/>
                  <a:gd name="T90" fmla="*/ 914 w 1321"/>
                  <a:gd name="T91" fmla="*/ 47 h 712"/>
                  <a:gd name="T92" fmla="*/ 991 w 1321"/>
                  <a:gd name="T93" fmla="*/ 80 h 712"/>
                  <a:gd name="T94" fmla="*/ 1062 w 1321"/>
                  <a:gd name="T95" fmla="*/ 122 h 712"/>
                  <a:gd name="T96" fmla="*/ 1127 w 1321"/>
                  <a:gd name="T97" fmla="*/ 173 h 712"/>
                  <a:gd name="T98" fmla="*/ 1185 w 1321"/>
                  <a:gd name="T99" fmla="*/ 228 h 712"/>
                  <a:gd name="T100" fmla="*/ 1234 w 1321"/>
                  <a:gd name="T101" fmla="*/ 289 h 712"/>
                  <a:gd name="T102" fmla="*/ 1276 w 1321"/>
                  <a:gd name="T103" fmla="*/ 357 h 712"/>
                  <a:gd name="T104" fmla="*/ 1276 w 1321"/>
                  <a:gd name="T105" fmla="*/ 357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3300"/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6399" name="Поле 13"/>
            <p:cNvSpPr txBox="1">
              <a:spLocks noChangeArrowheads="1"/>
            </p:cNvSpPr>
            <p:nvPr/>
          </p:nvSpPr>
          <p:spPr bwMode="auto">
            <a:xfrm>
              <a:off x="4468" y="2784"/>
              <a:ext cx="128" cy="23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100794" tIns="50397" rIns="100794" bIns="50397">
              <a:spAutoFit/>
            </a:bodyPr>
            <a:lstStyle/>
            <a:p>
              <a:pPr algn="ctr" defTabSz="449287" eaLnBrk="0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6400" name="Поле 14"/>
            <p:cNvSpPr txBox="1">
              <a:spLocks noChangeArrowheads="1"/>
            </p:cNvSpPr>
            <p:nvPr/>
          </p:nvSpPr>
          <p:spPr bwMode="auto">
            <a:xfrm>
              <a:off x="4362" y="1743"/>
              <a:ext cx="428" cy="4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100794" tIns="50397" rIns="100794" bIns="50397">
              <a:spAutoFit/>
            </a:bodyPr>
            <a:lstStyle/>
            <a:p>
              <a:pPr algn="ctr" defTabSz="449287" eaLnBrk="0"/>
              <a:r>
                <a:rPr lang="ru-RU" b="1" dirty="0">
                  <a:solidFill>
                    <a:srgbClr val="198A8A"/>
                  </a:solidFill>
                </a:rPr>
                <a:t>         </a:t>
              </a:r>
            </a:p>
            <a:p>
              <a:pPr algn="ctr" defTabSz="449287" eaLnBrk="0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6401" name="Поле 15"/>
            <p:cNvSpPr txBox="1">
              <a:spLocks noChangeArrowheads="1"/>
            </p:cNvSpPr>
            <p:nvPr/>
          </p:nvSpPr>
          <p:spPr bwMode="auto">
            <a:xfrm>
              <a:off x="-350" y="1470"/>
              <a:ext cx="3242" cy="2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lIns="100794" tIns="50397" rIns="100794" bIns="50397">
              <a:spAutoFit/>
            </a:bodyPr>
            <a:lstStyle/>
            <a:p>
              <a:pPr algn="ctr" defTabSz="449287">
                <a:spcAft>
                  <a:spcPts val="1293"/>
                </a:spcAft>
                <a:buClr>
                  <a:srgbClr val="7DA647"/>
                </a:buClr>
              </a:pPr>
              <a:endParaRPr lang="ru-RU" b="1" dirty="0">
                <a:solidFill>
                  <a:srgbClr val="198A8A"/>
                </a:solidFill>
              </a:endParaRPr>
            </a:p>
          </p:txBody>
        </p:sp>
        <p:sp>
          <p:nvSpPr>
            <p:cNvPr id="16402" name="Поле 16"/>
            <p:cNvSpPr txBox="1">
              <a:spLocks noChangeArrowheads="1"/>
            </p:cNvSpPr>
            <p:nvPr/>
          </p:nvSpPr>
          <p:spPr bwMode="auto">
            <a:xfrm>
              <a:off x="1352" y="2832"/>
              <a:ext cx="128" cy="23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100794" tIns="50397" rIns="100794" bIns="50397">
              <a:spAutoFit/>
            </a:bodyPr>
            <a:lstStyle/>
            <a:p>
              <a:pPr algn="ctr" defTabSz="449287" eaLnBrk="0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6403" name="Поле 17"/>
            <p:cNvSpPr txBox="1">
              <a:spLocks noChangeArrowheads="1"/>
            </p:cNvSpPr>
            <p:nvPr/>
          </p:nvSpPr>
          <p:spPr bwMode="auto">
            <a:xfrm>
              <a:off x="2112" y="3600"/>
              <a:ext cx="1408" cy="23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100794" tIns="50397" rIns="100794" bIns="50397">
              <a:spAutoFit/>
            </a:bodyPr>
            <a:lstStyle/>
            <a:p>
              <a:pPr algn="ctr" defTabSz="449287" eaLnBrk="0"/>
              <a:r>
                <a:rPr lang="en-US" b="1" dirty="0">
                  <a:solidFill>
                    <a:srgbClr val="FFFFFF"/>
                  </a:solidFill>
                </a:rPr>
                <a:t>Add Your Text</a:t>
              </a:r>
            </a:p>
          </p:txBody>
        </p:sp>
        <p:sp>
          <p:nvSpPr>
            <p:cNvPr id="16404" name="Поле 18"/>
            <p:cNvSpPr txBox="1">
              <a:spLocks noChangeArrowheads="1"/>
            </p:cNvSpPr>
            <p:nvPr/>
          </p:nvSpPr>
          <p:spPr bwMode="auto">
            <a:xfrm>
              <a:off x="3844" y="960"/>
              <a:ext cx="128" cy="23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100794" tIns="50397" rIns="100794" bIns="50397">
              <a:spAutoFit/>
            </a:bodyPr>
            <a:lstStyle/>
            <a:p>
              <a:pPr algn="ctr" defTabSz="449287" eaLnBrk="0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4643" name="Поле 19"/>
            <p:cNvSpPr txBox="1">
              <a:spLocks noChangeArrowheads="1"/>
            </p:cNvSpPr>
            <p:nvPr/>
          </p:nvSpPr>
          <p:spPr bwMode="gray">
            <a:xfrm>
              <a:off x="2302" y="2074"/>
              <a:ext cx="1200" cy="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0794" tIns="50397" rIns="100794" bIns="50397">
              <a:spAutoFit/>
            </a:bodyPr>
            <a:lstStyle/>
            <a:p>
              <a:pPr algn="ctr" defTabSz="449287" eaLnBrk="0"/>
              <a:r>
                <a:rPr lang="ru-RU" sz="2400" b="1" dirty="0" smtClean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Цикл занятий</a:t>
              </a:r>
              <a:endPara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sp>
        <p:nvSpPr>
          <p:cNvPr id="16388" name="Прямоуг. 20"/>
          <p:cNvSpPr>
            <a:spLocks noChangeArrowheads="1"/>
          </p:cNvSpPr>
          <p:nvPr/>
        </p:nvSpPr>
        <p:spPr bwMode="auto">
          <a:xfrm>
            <a:off x="195840" y="3755915"/>
            <a:ext cx="3070080" cy="921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45" tIns="41473" rIns="82945" bIns="41473">
            <a:spAutoFit/>
          </a:bodyPr>
          <a:lstStyle/>
          <a:p>
            <a:pPr>
              <a:lnSpc>
                <a:spcPct val="75000"/>
              </a:lnSpc>
              <a:spcAft>
                <a:spcPts val="1293"/>
              </a:spcAft>
              <a:buClr>
                <a:srgbClr val="7DA647"/>
              </a:buClr>
            </a:pPr>
            <a:r>
              <a:rPr lang="ru-RU" b="1" dirty="0" smtClean="0">
                <a:solidFill>
                  <a:srgbClr val="00808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изображение дуг, завитков; использование их в работах</a:t>
            </a:r>
            <a:endParaRPr lang="ru-RU" b="1" dirty="0">
              <a:solidFill>
                <a:srgbClr val="008080"/>
              </a:solidFill>
            </a:endParaRPr>
          </a:p>
        </p:txBody>
      </p:sp>
      <p:sp>
        <p:nvSpPr>
          <p:cNvPr id="16389" name="Прямоуг. 21"/>
          <p:cNvSpPr>
            <a:spLocks noChangeArrowheads="1"/>
          </p:cNvSpPr>
          <p:nvPr/>
        </p:nvSpPr>
        <p:spPr bwMode="auto">
          <a:xfrm>
            <a:off x="1764000" y="5257993"/>
            <a:ext cx="4636800" cy="91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45" tIns="41473" rIns="82945" bIns="41473">
            <a:spAutoFit/>
          </a:bodyPr>
          <a:lstStyle/>
          <a:p>
            <a:r>
              <a:rPr lang="ru-RU" b="1" dirty="0">
                <a:solidFill>
                  <a:srgbClr val="198A8A"/>
                </a:solidFill>
              </a:rPr>
              <a:t> </a:t>
            </a:r>
            <a:r>
              <a:rPr lang="ru-RU" b="1" dirty="0" smtClean="0">
                <a:solidFill>
                  <a:srgbClr val="00808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изображение окружностей, овалов в технике </a:t>
            </a:r>
            <a:r>
              <a:rPr lang="ru-RU" b="1" dirty="0" err="1" smtClean="0">
                <a:solidFill>
                  <a:srgbClr val="00808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изонити</a:t>
            </a:r>
            <a:r>
              <a:rPr lang="ru-RU" b="1" dirty="0" smtClean="0">
                <a:solidFill>
                  <a:srgbClr val="00808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; моделирование с их использованием образов</a:t>
            </a:r>
            <a:endParaRPr lang="ru-RU" b="1" dirty="0">
              <a:solidFill>
                <a:srgbClr val="008080"/>
              </a:solidFill>
            </a:endParaRPr>
          </a:p>
        </p:txBody>
      </p:sp>
      <p:sp>
        <p:nvSpPr>
          <p:cNvPr id="16390" name="Прямоуг. 22"/>
          <p:cNvSpPr>
            <a:spLocks noChangeArrowheads="1"/>
          </p:cNvSpPr>
          <p:nvPr/>
        </p:nvSpPr>
        <p:spPr bwMode="auto">
          <a:xfrm>
            <a:off x="6156176" y="1628801"/>
            <a:ext cx="2616002" cy="3076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945" tIns="41473" rIns="82945" bIns="41473">
            <a:spAutoFit/>
          </a:bodyPr>
          <a:lstStyle/>
          <a:p>
            <a:pPr>
              <a:spcAft>
                <a:spcPts val="1293"/>
              </a:spcAft>
              <a:buClr>
                <a:srgbClr val="7DA647"/>
              </a:buClr>
            </a:pPr>
            <a:r>
              <a:rPr lang="ru-RU" b="1" dirty="0" smtClean="0">
                <a:solidFill>
                  <a:srgbClr val="00808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выполнение треугольников и </a:t>
            </a:r>
            <a:r>
              <a:rPr lang="ru-RU" b="1" dirty="0" err="1" smtClean="0">
                <a:solidFill>
                  <a:srgbClr val="00808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четырехугольников:моделирование</a:t>
            </a:r>
            <a:r>
              <a:rPr lang="ru-RU" b="1" dirty="0" smtClean="0">
                <a:solidFill>
                  <a:srgbClr val="00808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 их использованием  образов</a:t>
            </a:r>
            <a:endParaRPr lang="ru-RU" b="1" dirty="0" smtClean="0">
              <a:solidFill>
                <a:srgbClr val="008080"/>
              </a:solidFill>
            </a:endParaRPr>
          </a:p>
          <a:p>
            <a:pPr>
              <a:spcAft>
                <a:spcPts val="1293"/>
              </a:spcAft>
              <a:buClr>
                <a:srgbClr val="7DA647"/>
              </a:buClr>
            </a:pPr>
            <a:endParaRPr lang="en-US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>
              <a:spcAft>
                <a:spcPts val="1293"/>
              </a:spcAft>
              <a:buClr>
                <a:srgbClr val="7DA647"/>
              </a:buClr>
            </a:pPr>
            <a:endParaRPr lang="en-US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>
              <a:spcAft>
                <a:spcPts val="1293"/>
              </a:spcAft>
              <a:buClr>
                <a:srgbClr val="7DA647"/>
              </a:buClr>
            </a:pPr>
            <a:endParaRPr lang="en-US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6391" name="Прямоуг. 23"/>
          <p:cNvSpPr>
            <a:spLocks noChangeArrowheads="1"/>
          </p:cNvSpPr>
          <p:nvPr/>
        </p:nvSpPr>
        <p:spPr bwMode="auto">
          <a:xfrm>
            <a:off x="6084168" y="4077072"/>
            <a:ext cx="2795151" cy="921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945" tIns="41473" rIns="82945" bIns="41473">
            <a:spAutoFit/>
          </a:bodyPr>
          <a:lstStyle/>
          <a:p>
            <a:pPr>
              <a:lnSpc>
                <a:spcPct val="75000"/>
              </a:lnSpc>
              <a:spcAft>
                <a:spcPts val="1293"/>
              </a:spcAft>
              <a:buClr>
                <a:srgbClr val="7DA647"/>
              </a:buClr>
            </a:pPr>
            <a:r>
              <a:rPr lang="ru-RU" b="1" dirty="0" smtClean="0">
                <a:solidFill>
                  <a:srgbClr val="00808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изображение </a:t>
            </a:r>
            <a:r>
              <a:rPr lang="ru-RU" b="1" dirty="0" err="1" smtClean="0">
                <a:solidFill>
                  <a:srgbClr val="00808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углов;моделирование</a:t>
            </a:r>
            <a:r>
              <a:rPr lang="ru-RU" b="1" dirty="0" smtClean="0">
                <a:solidFill>
                  <a:srgbClr val="00808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 их использованием образов</a:t>
            </a:r>
            <a:endParaRPr lang="ru-RU" b="1" dirty="0">
              <a:solidFill>
                <a:srgbClr val="00808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23529" y="1916832"/>
            <a:ext cx="2520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808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овладение техникой </a:t>
            </a:r>
            <a:r>
              <a:rPr lang="ru-RU" b="1" dirty="0" err="1" smtClean="0">
                <a:solidFill>
                  <a:srgbClr val="00808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изонити</a:t>
            </a:r>
            <a:endParaRPr lang="ru-RU" b="1" dirty="0">
              <a:solidFill>
                <a:srgbClr val="00808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683568" y="1510861"/>
            <a:ext cx="8208912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             Формы и режим занятий</a:t>
            </a:r>
          </a:p>
          <a:p>
            <a:endParaRPr lang="ru-RU" sz="24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Занятия кружка проводятся один раз в неделю согласно расписанию в течение 40 минут. При реализации творческих замыслов количество занятий для отдельных учащихся регулируется индивидуально.</a:t>
            </a:r>
          </a:p>
          <a:p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Каждый учащийся находится на определённом этапе реализации своего замысла и трудится согласно своему уровню сложности, скорости выполнения работы.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Формы проведения занятий – сочетание теоретических и практических видов деятельности. Это: рассказ, беседа, показ, практическая работа, подготовка и проведение выставок. </a:t>
            </a:r>
          </a:p>
          <a:p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Основная форма работы – практическая деятельность, позволяющая приобрести и совершенствовать основные умения и навыки вышивания и оформления предметов декоративно-прикладного характера, способствующая зарождению стойкой мотивации к труду.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55576" y="1817385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Ожидаемые результаты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755576" y="2303993"/>
            <a:ext cx="784887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Овладение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  основными приёмами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изонити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 выработка специальных трудовых умений и навыков;</a:t>
            </a:r>
          </a:p>
          <a:p>
            <a:pPr>
              <a:buFont typeface="Wingdings" pitchFamily="2" charset="2"/>
              <a:buChar char="Ø"/>
            </a:pP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 Развитие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творческой активности; укрепление волевых качеств личности,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  расширение кругозора;</a:t>
            </a:r>
          </a:p>
          <a:p>
            <a:pPr>
              <a:buFont typeface="Wingdings" pitchFamily="2" charset="2"/>
              <a:buChar char="Ø"/>
            </a:pP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Проявление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интереса к декоративно-прикладному искусству,  к художественным традициям своего народа;</a:t>
            </a:r>
          </a:p>
          <a:p>
            <a:pPr>
              <a:buFont typeface="Wingdings" pitchFamily="2" charset="2"/>
              <a:buChar char="Ø"/>
            </a:pP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Приобретение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опыта жизнедеятельности, являющегося  эффективным средством процесса формирования гражданской идентичности.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467544" y="1143182"/>
            <a:ext cx="828092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Формы подведения итогов                                            реализации программы: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подготовка и проведение выставок работ участников кружка;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презентация лучших работ учащихся;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отбор работ для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портфолио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учащихся;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участие в конкурсах разного уровня;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оформление выставочного стенда в кабинете технологии и школе;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изготовление подарков к праздникам;                                                                              </a:t>
            </a: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творческий отчёт руководителя</a:t>
            </a:r>
            <a:r>
              <a:rPr lang="ru-RU" sz="2000" dirty="0" smtClean="0"/>
              <a:t>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кружка.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1\Desktop\с телефона\мои\Photo113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1628800"/>
            <a:ext cx="236458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C:\Users\1\Desktop\изонить\339820_45_i_06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628800"/>
            <a:ext cx="2113439" cy="3096344"/>
          </a:xfrm>
          <a:prstGeom prst="rect">
            <a:avLst/>
          </a:prstGeom>
          <a:noFill/>
        </p:spPr>
      </p:pic>
      <p:pic>
        <p:nvPicPr>
          <p:cNvPr id="4" name="Рисунок 3" descr="C:\Users\1\Desktop\с телефона\мои\Photo112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628800"/>
            <a:ext cx="2160239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043608" y="4602260"/>
            <a:ext cx="532859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lang="ru-RU" sz="1600" dirty="0" smtClean="0"/>
          </a:p>
          <a:p>
            <a:r>
              <a:rPr lang="ru-RU" sz="1600" b="1" dirty="0" smtClean="0"/>
              <a:t>Занятия </a:t>
            </a:r>
            <a:r>
              <a:rPr lang="ru-RU" sz="1600" b="1" dirty="0" err="1" smtClean="0"/>
              <a:t>изонитью</a:t>
            </a:r>
            <a:r>
              <a:rPr lang="ru-RU" sz="1600" b="1" dirty="0" smtClean="0"/>
              <a:t> развивают творческие способности – процесс, который пронизывает все этапы развития личности ребенка, пробуждает инициативу и самостоятельность, привычку к свободному самовыражению, уверенности в себе.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843808" y="3645024"/>
            <a:ext cx="3600400" cy="2232248"/>
          </a:xfrm>
        </p:spPr>
        <p:txBody>
          <a:bodyPr/>
          <a:lstStyle/>
          <a:p>
            <a:pPr lvl="0"/>
            <a:endParaRPr lang="ru-RU" sz="2000" dirty="0" smtClean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/>
            <a:endParaRPr lang="ru-RU" sz="2000" dirty="0" smtClean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/>
            <a:r>
              <a:rPr lang="ru-RU" sz="2000" dirty="0" err="1" smtClean="0">
                <a:solidFill>
                  <a:srgbClr val="7030A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Изонитью</a:t>
            </a:r>
            <a:r>
              <a:rPr lang="ru-RU" sz="2000" dirty="0" smtClean="0">
                <a:solidFill>
                  <a:srgbClr val="7030A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заниматься нам, друзья, совсем не лень.</a:t>
            </a:r>
            <a:br>
              <a:rPr lang="ru-RU" sz="2000" dirty="0" smtClean="0">
                <a:solidFill>
                  <a:srgbClr val="7030A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7030A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И поверьте: были б рады вышивать хоть целый день.</a:t>
            </a:r>
            <a:endParaRPr lang="ru-RU" sz="2000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3075" name="Picture 3" descr="C:\Users\1\Desktop\фото уч-ся\Photo1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4005064"/>
            <a:ext cx="1836204" cy="2448272"/>
          </a:xfrm>
          <a:prstGeom prst="rect">
            <a:avLst/>
          </a:prstGeom>
          <a:noFill/>
        </p:spPr>
      </p:pic>
      <p:pic>
        <p:nvPicPr>
          <p:cNvPr id="5" name="Picture 2" descr="C:\Users\1\Desktop\Photo12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628800"/>
            <a:ext cx="1674186" cy="2232248"/>
          </a:xfrm>
          <a:prstGeom prst="rect">
            <a:avLst/>
          </a:prstGeom>
          <a:noFill/>
        </p:spPr>
      </p:pic>
      <p:pic>
        <p:nvPicPr>
          <p:cNvPr id="7" name="Picture 2" descr="C:\Users\1\Desktop\Photo12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628800"/>
            <a:ext cx="1728192" cy="2304256"/>
          </a:xfrm>
          <a:prstGeom prst="rect">
            <a:avLst/>
          </a:prstGeom>
          <a:noFill/>
        </p:spPr>
      </p:pic>
      <p:pic>
        <p:nvPicPr>
          <p:cNvPr id="8" name="Picture 3" descr="C:\Users\1\Desktop\Photo12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556792"/>
            <a:ext cx="1728192" cy="2304257"/>
          </a:xfrm>
          <a:prstGeom prst="rect">
            <a:avLst/>
          </a:prstGeom>
          <a:noFill/>
        </p:spPr>
      </p:pic>
      <p:pic>
        <p:nvPicPr>
          <p:cNvPr id="9" name="Picture 4" descr="C:\Users\1\Desktop\Photo12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4077072"/>
            <a:ext cx="1815666" cy="2420888"/>
          </a:xfrm>
          <a:prstGeom prst="rect">
            <a:avLst/>
          </a:prstGeom>
          <a:noFill/>
        </p:spPr>
      </p:pic>
      <p:pic>
        <p:nvPicPr>
          <p:cNvPr id="10" name="Picture 2" descr="C:\Users\1\Desktop\Photo130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8" y="1700808"/>
            <a:ext cx="1584176" cy="21122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200" b="1" dirty="0" smtClean="0">
                <a:solidFill>
                  <a:srgbClr val="008080"/>
                </a:solidFill>
              </a:rPr>
              <a:t>Итогом реализации программы является традиционная выставка работ учащихся, которая дает наглядное представление о результатах работы кружка. </a:t>
            </a:r>
            <a:endParaRPr lang="ru-RU" sz="3200" dirty="0">
              <a:solidFill>
                <a:srgbClr val="008080"/>
              </a:solidFill>
            </a:endParaRPr>
          </a:p>
        </p:txBody>
      </p:sp>
      <p:pic>
        <p:nvPicPr>
          <p:cNvPr id="4098" name="Picture 2" descr="C:\Users\1\Desktop\Photo12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429000"/>
            <a:ext cx="2822442" cy="2116832"/>
          </a:xfrm>
          <a:prstGeom prst="rect">
            <a:avLst/>
          </a:prstGeom>
          <a:noFill/>
        </p:spPr>
      </p:pic>
      <p:pic>
        <p:nvPicPr>
          <p:cNvPr id="4099" name="Picture 3" descr="C:\Users\1\Desktop\Photo12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3429000"/>
            <a:ext cx="2952328" cy="2088232"/>
          </a:xfrm>
          <a:prstGeom prst="rect">
            <a:avLst/>
          </a:prstGeom>
          <a:noFill/>
        </p:spPr>
      </p:pic>
      <p:pic>
        <p:nvPicPr>
          <p:cNvPr id="4100" name="Picture 4" descr="C:\Users\1\Desktop\Photo12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3429000"/>
            <a:ext cx="2952328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1\Desktop\nmeNeykms8o.jpg"/>
          <p:cNvPicPr/>
          <p:nvPr/>
        </p:nvPicPr>
        <p:blipFill>
          <a:blip r:embed="rId2" cstate="print"/>
          <a:srcRect t="9301" b="1163"/>
          <a:stretch>
            <a:fillRect/>
          </a:stretch>
        </p:blipFill>
        <p:spPr bwMode="auto">
          <a:xfrm>
            <a:off x="2627784" y="2132856"/>
            <a:ext cx="1800200" cy="262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1\Desktop\jCg4JZ3YkFs.jpg"/>
          <p:cNvPicPr/>
          <p:nvPr/>
        </p:nvPicPr>
        <p:blipFill>
          <a:blip r:embed="rId3" cstate="print"/>
          <a:srcRect l="20968" r="6452"/>
          <a:stretch>
            <a:fillRect/>
          </a:stretch>
        </p:blipFill>
        <p:spPr bwMode="auto">
          <a:xfrm>
            <a:off x="2555776" y="5661248"/>
            <a:ext cx="1188097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1\Desktop\e-zVH2cK8aU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916832"/>
            <a:ext cx="172819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1\Desktop\изонить\О.С..jpg"/>
          <p:cNvPicPr/>
          <p:nvPr/>
        </p:nvPicPr>
        <p:blipFill>
          <a:blip r:embed="rId5" cstate="print"/>
          <a:srcRect l="12135" t="2212" r="12135" b="12168"/>
          <a:stretch>
            <a:fillRect/>
          </a:stretch>
        </p:blipFill>
        <p:spPr bwMode="auto">
          <a:xfrm>
            <a:off x="6804249" y="2060848"/>
            <a:ext cx="1750080" cy="272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1\Desktop\с телефона\мои\Photo113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1988840"/>
            <a:ext cx="1872208" cy="2792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619672" y="1412777"/>
            <a:ext cx="6838528" cy="648071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B0F0"/>
                </a:solidFill>
              </a:rPr>
              <a:t>Творческие работы учащихся</a:t>
            </a:r>
            <a:endParaRPr lang="ru-RU" sz="3200" b="1" dirty="0">
              <a:solidFill>
                <a:srgbClr val="00B0F0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51520" y="4437112"/>
            <a:ext cx="7200800" cy="1800200"/>
          </a:xfrm>
        </p:spPr>
        <p:txBody>
          <a:bodyPr/>
          <a:lstStyle/>
          <a:p>
            <a:endParaRPr lang="ru-RU" dirty="0" smtClean="0"/>
          </a:p>
          <a:p>
            <a:r>
              <a:rPr lang="ru-RU" sz="1600" b="1" dirty="0" smtClean="0">
                <a:solidFill>
                  <a:schemeClr val="tx1"/>
                </a:solidFill>
              </a:rPr>
              <a:t>Работы учащихся свидетельствуют о многообразии тематики, своеобразии детского художественного творчества. 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1700808"/>
            <a:ext cx="2592288" cy="1296144"/>
          </a:xfrm>
        </p:spPr>
        <p:txBody>
          <a:bodyPr/>
          <a:lstStyle/>
          <a:p>
            <a:r>
              <a:rPr lang="ru-RU" sz="1600" b="1" dirty="0" smtClean="0"/>
              <a:t>При отборе работ особое внимание уделяется новизне и актуальности темы на оригинальность ее решения, качество исполнения, художественные средства создания образа, использование новых </a:t>
            </a:r>
            <a:r>
              <a:rPr lang="ru-RU" sz="1600" b="1" dirty="0" smtClean="0"/>
              <a:t>материалов. </a:t>
            </a:r>
            <a:endParaRPr lang="ru-RU" sz="1600" dirty="0"/>
          </a:p>
        </p:txBody>
      </p:sp>
      <p:pic>
        <p:nvPicPr>
          <p:cNvPr id="1026" name="Picture 2" descr="C:\Users\1\Desktop\Photo05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96818"/>
            <a:ext cx="1584176" cy="2112235"/>
          </a:xfrm>
          <a:prstGeom prst="rect">
            <a:avLst/>
          </a:prstGeom>
          <a:noFill/>
        </p:spPr>
      </p:pic>
      <p:pic>
        <p:nvPicPr>
          <p:cNvPr id="1027" name="Picture 3" descr="C:\Users\1\Desktop\Photo0093.jpg"/>
          <p:cNvPicPr>
            <a:picLocks noChangeAspect="1" noChangeArrowheads="1"/>
          </p:cNvPicPr>
          <p:nvPr/>
        </p:nvPicPr>
        <p:blipFill>
          <a:blip r:embed="rId3" cstate="print"/>
          <a:srcRect l="-8328" r="10410" b="10944"/>
          <a:stretch>
            <a:fillRect/>
          </a:stretch>
        </p:blipFill>
        <p:spPr bwMode="auto">
          <a:xfrm>
            <a:off x="4716089" y="4005064"/>
            <a:ext cx="1692207" cy="2052067"/>
          </a:xfrm>
          <a:prstGeom prst="rect">
            <a:avLst/>
          </a:prstGeom>
          <a:noFill/>
        </p:spPr>
      </p:pic>
      <p:pic>
        <p:nvPicPr>
          <p:cNvPr id="1028" name="Picture 4" descr="C:\Users\1\Desktop\Photo0546.jpg"/>
          <p:cNvPicPr>
            <a:picLocks noChangeAspect="1" noChangeArrowheads="1"/>
          </p:cNvPicPr>
          <p:nvPr/>
        </p:nvPicPr>
        <p:blipFill>
          <a:blip r:embed="rId4" cstate="print"/>
          <a:srcRect l="-27067" t="-4690" r="10410" b="12507"/>
          <a:stretch>
            <a:fillRect/>
          </a:stretch>
        </p:blipFill>
        <p:spPr bwMode="auto">
          <a:xfrm>
            <a:off x="4283968" y="1484784"/>
            <a:ext cx="2052321" cy="2124147"/>
          </a:xfrm>
          <a:prstGeom prst="rect">
            <a:avLst/>
          </a:prstGeom>
          <a:noFill/>
        </p:spPr>
      </p:pic>
      <p:pic>
        <p:nvPicPr>
          <p:cNvPr id="1029" name="Picture 5" descr="C:\Users\1\Desktop\Photo0758.jpg"/>
          <p:cNvPicPr>
            <a:picLocks noChangeAspect="1" noChangeArrowheads="1"/>
          </p:cNvPicPr>
          <p:nvPr/>
        </p:nvPicPr>
        <p:blipFill>
          <a:blip r:embed="rId5" cstate="print"/>
          <a:srcRect l="-2380" t="10715" r="7139"/>
          <a:stretch>
            <a:fillRect/>
          </a:stretch>
        </p:blipFill>
        <p:spPr bwMode="auto">
          <a:xfrm>
            <a:off x="6876256" y="3356992"/>
            <a:ext cx="1440200" cy="1800167"/>
          </a:xfrm>
          <a:prstGeom prst="rect">
            <a:avLst/>
          </a:prstGeom>
          <a:noFill/>
        </p:spPr>
      </p:pic>
      <p:pic>
        <p:nvPicPr>
          <p:cNvPr id="1030" name="Picture 6" descr="C:\Users\1\Desktop\Photo06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293096"/>
            <a:ext cx="1602178" cy="2136237"/>
          </a:xfrm>
          <a:prstGeom prst="rect">
            <a:avLst/>
          </a:prstGeom>
          <a:noFill/>
        </p:spPr>
      </p:pic>
      <p:pic>
        <p:nvPicPr>
          <p:cNvPr id="1031" name="Picture 7" descr="C:\Users\1\Desktop\Photo0690.jpg"/>
          <p:cNvPicPr>
            <a:picLocks noChangeAspect="1" noChangeArrowheads="1"/>
          </p:cNvPicPr>
          <p:nvPr/>
        </p:nvPicPr>
        <p:blipFill>
          <a:blip r:embed="rId7" cstate="print"/>
          <a:srcRect t="1786" b="16073"/>
          <a:stretch>
            <a:fillRect/>
          </a:stretch>
        </p:blipFill>
        <p:spPr bwMode="auto">
          <a:xfrm flipH="1">
            <a:off x="6804248" y="1592798"/>
            <a:ext cx="1512168" cy="1656108"/>
          </a:xfrm>
          <a:prstGeom prst="rect">
            <a:avLst/>
          </a:prstGeom>
          <a:noFill/>
        </p:spPr>
      </p:pic>
      <p:pic>
        <p:nvPicPr>
          <p:cNvPr id="1033" name="Picture 9" descr="C:\Users\1\Desktop\Photo0752.jpg"/>
          <p:cNvPicPr>
            <a:picLocks noChangeAspect="1" noChangeArrowheads="1"/>
          </p:cNvPicPr>
          <p:nvPr/>
        </p:nvPicPr>
        <p:blipFill>
          <a:blip r:embed="rId8" cstate="print"/>
          <a:srcRect r="7499"/>
          <a:stretch>
            <a:fillRect/>
          </a:stretch>
        </p:blipFill>
        <p:spPr bwMode="auto">
          <a:xfrm>
            <a:off x="2483768" y="4509120"/>
            <a:ext cx="1875662" cy="15207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1\Desktop\Photo07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1674186" cy="2232248"/>
          </a:xfrm>
          <a:prstGeom prst="rect">
            <a:avLst/>
          </a:prstGeom>
          <a:noFill/>
        </p:spPr>
      </p:pic>
      <p:pic>
        <p:nvPicPr>
          <p:cNvPr id="2052" name="Picture 4" descr="C:\Users\1\Desktop\Photo07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3861048"/>
            <a:ext cx="2208245" cy="1656184"/>
          </a:xfrm>
          <a:prstGeom prst="rect">
            <a:avLst/>
          </a:prstGeom>
          <a:noFill/>
        </p:spPr>
      </p:pic>
      <p:pic>
        <p:nvPicPr>
          <p:cNvPr id="2053" name="Picture 5" descr="C:\Users\1\Desktop\Photo05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1628800"/>
            <a:ext cx="2208245" cy="1656184"/>
          </a:xfrm>
          <a:prstGeom prst="rect">
            <a:avLst/>
          </a:prstGeom>
          <a:noFill/>
        </p:spPr>
      </p:pic>
      <p:pic>
        <p:nvPicPr>
          <p:cNvPr id="2055" name="Picture 7" descr="C:\Users\1\Desktop\Photo07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4797152"/>
            <a:ext cx="2592288" cy="1890210"/>
          </a:xfrm>
          <a:prstGeom prst="rect">
            <a:avLst/>
          </a:prstGeom>
          <a:noFill/>
        </p:spPr>
      </p:pic>
      <p:pic>
        <p:nvPicPr>
          <p:cNvPr id="3" name="Picture 2" descr="C:\Users\1\Desktop\Photo12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556792"/>
            <a:ext cx="1566174" cy="2088232"/>
          </a:xfrm>
          <a:prstGeom prst="rect">
            <a:avLst/>
          </a:prstGeom>
          <a:noFill/>
        </p:spPr>
      </p:pic>
      <p:pic>
        <p:nvPicPr>
          <p:cNvPr id="14338" name="Picture 2" descr="C:\Users\1\Desktop\кружок по изонити\Новая папка\Photo1268.jpg"/>
          <p:cNvPicPr>
            <a:picLocks noChangeAspect="1" noChangeArrowheads="1"/>
          </p:cNvPicPr>
          <p:nvPr/>
        </p:nvPicPr>
        <p:blipFill>
          <a:blip r:embed="rId7" cstate="print"/>
          <a:srcRect l="-6464" t="6902" r="9049" b="10352"/>
          <a:stretch>
            <a:fillRect/>
          </a:stretch>
        </p:blipFill>
        <p:spPr bwMode="auto">
          <a:xfrm>
            <a:off x="107504" y="4797152"/>
            <a:ext cx="2712304" cy="172792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67544" y="3501008"/>
            <a:ext cx="6336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b="1" dirty="0" smtClean="0"/>
              <a:t>Дети </a:t>
            </a:r>
            <a:r>
              <a:rPr lang="ru-RU" b="1" dirty="0" smtClean="0"/>
              <a:t>в силу своих возможностей</a:t>
            </a:r>
            <a:r>
              <a:rPr lang="ru-RU" b="1" dirty="0" smtClean="0"/>
              <a:t> </a:t>
            </a:r>
            <a:r>
              <a:rPr lang="ru-RU" b="1" dirty="0" smtClean="0"/>
              <a:t>выражают свое мнение, доказывают свою точку зрения по выполнению своей работы, занимаются творчеством. </a:t>
            </a:r>
            <a:endParaRPr lang="ru-RU" dirty="0"/>
          </a:p>
        </p:txBody>
      </p:sp>
      <p:pic>
        <p:nvPicPr>
          <p:cNvPr id="12" name="Picture 5" descr="C:\Users\Uzer\Desktop\МОИ ДОСТИЖЕНИЯ\ПОДЕЛКИ\уже были ранее\Photo158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7784" y="1556792"/>
            <a:ext cx="1800200" cy="21272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700808"/>
            <a:ext cx="74888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В школе процесс формирования гражданской идентичности может осуществляться как во время учебной деятельности, так и через внеурочную деятельность. Последняя подразумевает такие виды деятельности, которые создают необходимые условия для социализации личности ученика. 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Участие ребенка в общешкольных делах должно осуществляется на добровольной основе, в соответствии с интересами и склонностями, с учетом возрастных особенностей. В то же время педагог в своей деятельности волен подбирать те технологии, формы и методы работы, что, по его мнению, будут наиболее эффективны для формирования гражданской идентичности подрастающего поколения. И если внеурочная деятельность будет рассматриваться не только как пространство для отдыха и развлечений, но и как способ приобретения опыта жизнедеятельности, то она станет эффективным средством процесса формирования гражданской идентичности.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C:\Users\Uzer\Desktop\Новая папка (2)\XGjW99LkwX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492896"/>
            <a:ext cx="3500864" cy="240913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99592" y="1772817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Кружок «</a:t>
            </a:r>
            <a:r>
              <a:rPr lang="ru-RU" sz="24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Изонить</a:t>
            </a:r>
            <a:r>
              <a:rPr lang="ru-RU" sz="24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» может многому научить!</a:t>
            </a:r>
          </a:p>
        </p:txBody>
      </p:sp>
      <p:pic>
        <p:nvPicPr>
          <p:cNvPr id="10" name="Picture 2" descr="C:\Users\Uzer\Desktop\Новая папка (2)\tv0rEWSzZ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2492896"/>
            <a:ext cx="2247513" cy="2448272"/>
          </a:xfrm>
          <a:prstGeom prst="rect">
            <a:avLst/>
          </a:prstGeom>
          <a:noFill/>
        </p:spPr>
      </p:pic>
      <p:pic>
        <p:nvPicPr>
          <p:cNvPr id="32770" name="Picture 2" descr="C:\Users\1\Desktop\фото уч-ся\Photo12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2492896"/>
            <a:ext cx="1872208" cy="2400267"/>
          </a:xfrm>
          <a:prstGeom prst="rect">
            <a:avLst/>
          </a:prstGeom>
          <a:noFill/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395536" y="5195737"/>
            <a:ext cx="66967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Необходимо всех детей, независимо от их способностей, приобщать к творческой деятельности</a:t>
            </a:r>
            <a:r>
              <a:rPr kumimoji="0" lang="ru-RU" sz="1600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44825"/>
            <a:ext cx="7772400" cy="1008111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Наши достижения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1720" y="1988840"/>
            <a:ext cx="5040560" cy="1872208"/>
          </a:xfrm>
        </p:spPr>
        <p:txBody>
          <a:bodyPr/>
          <a:lstStyle/>
          <a:p>
            <a:endParaRPr lang="ru-RU" dirty="0" smtClean="0"/>
          </a:p>
          <a:p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Работы кружковцев регулярно принимают участие  в различных конкурсах декоративно-прикладного творчества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школьного, районного, областного,  всероссийского и международного уровней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И неоднократно были отмечены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сертификатами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дипломами. 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Photo1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1782198" cy="2376264"/>
          </a:xfrm>
          <a:prstGeom prst="rect">
            <a:avLst/>
          </a:prstGeom>
          <a:noFill/>
        </p:spPr>
      </p:pic>
      <p:pic>
        <p:nvPicPr>
          <p:cNvPr id="1027" name="Picture 3" descr="C:\Users\1\Desktop\Photo12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1556792"/>
            <a:ext cx="1728192" cy="2304256"/>
          </a:xfrm>
          <a:prstGeom prst="rect">
            <a:avLst/>
          </a:prstGeom>
          <a:noFill/>
        </p:spPr>
      </p:pic>
      <p:pic>
        <p:nvPicPr>
          <p:cNvPr id="6" name="Picture 2" descr="C:\Users\1\Desktop\Photo13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4149080"/>
            <a:ext cx="1800200" cy="2400267"/>
          </a:xfrm>
          <a:prstGeom prst="rect">
            <a:avLst/>
          </a:prstGeom>
          <a:noFill/>
        </p:spPr>
      </p:pic>
      <p:pic>
        <p:nvPicPr>
          <p:cNvPr id="7" name="Picture 3" descr="C:\Users\1\Desktop\Photo13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4149080"/>
            <a:ext cx="1800200" cy="2400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AppData\Local\Temp\Rar$DIa0.688\Certificate Template vector set 12 (4)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0027" y="1412776"/>
            <a:ext cx="1629007" cy="2304256"/>
          </a:xfrm>
          <a:prstGeom prst="rect">
            <a:avLst/>
          </a:prstGeom>
          <a:noFill/>
        </p:spPr>
      </p:pic>
      <p:pic>
        <p:nvPicPr>
          <p:cNvPr id="1028" name="Picture 4" descr="C:\Users\1\Downloads\дипломы\экология\Храпин Виталий Юрьеви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844824"/>
            <a:ext cx="1728192" cy="2444844"/>
          </a:xfrm>
          <a:prstGeom prst="rect">
            <a:avLst/>
          </a:prstGeom>
          <a:noFill/>
        </p:spPr>
      </p:pic>
      <p:pic>
        <p:nvPicPr>
          <p:cNvPr id="1029" name="Picture 5" descr="C:\Users\1\Downloads\дипломы\март 17 Ксюш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2497031"/>
            <a:ext cx="1728192" cy="2444137"/>
          </a:xfrm>
          <a:prstGeom prst="rect">
            <a:avLst/>
          </a:prstGeom>
          <a:noFill/>
        </p:spPr>
      </p:pic>
      <p:pic>
        <p:nvPicPr>
          <p:cNvPr id="1030" name="Picture 6" descr="C:\Users\1\AppData\Local\Temp\Rar$DIa0.196\Качёв Артём Муратович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3861048"/>
            <a:ext cx="1728192" cy="2444843"/>
          </a:xfrm>
          <a:prstGeom prst="rect">
            <a:avLst/>
          </a:prstGeom>
          <a:noFill/>
        </p:spPr>
      </p:pic>
      <p:pic>
        <p:nvPicPr>
          <p:cNvPr id="1031" name="Picture 7" descr="C:\Users\1\Downloads\дипломы\март самойлов 17 год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3861048"/>
            <a:ext cx="1851115" cy="2617983"/>
          </a:xfrm>
          <a:prstGeom prst="rect">
            <a:avLst/>
          </a:prstGeom>
          <a:noFill/>
        </p:spPr>
      </p:pic>
      <p:pic>
        <p:nvPicPr>
          <p:cNvPr id="3" name="Picture 2" descr="C:\Users\1\AppData\Local\Temp\Rar$DIa0.763\Хазова Татьяна Петровн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9592" y="1449708"/>
            <a:ext cx="1584176" cy="22399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1\Downloads\дипломы\декабрь15г. ларчикова\Ларчикова Александра Ринатов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18516">
            <a:off x="614832" y="1308292"/>
            <a:ext cx="1781733" cy="2518885"/>
          </a:xfrm>
          <a:prstGeom prst="rect">
            <a:avLst/>
          </a:prstGeom>
          <a:noFill/>
        </p:spPr>
      </p:pic>
      <p:pic>
        <p:nvPicPr>
          <p:cNvPr id="3" name="Picture 2" descr="C:\Users\1\Downloads\дипломы\_2016-10-22 Ксюша\Сертификат-01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484784"/>
            <a:ext cx="2711626" cy="1917263"/>
          </a:xfrm>
          <a:prstGeom prst="rect">
            <a:avLst/>
          </a:prstGeom>
          <a:noFill/>
        </p:spPr>
      </p:pic>
      <p:pic>
        <p:nvPicPr>
          <p:cNvPr id="4" name="Picture 3" descr="C:\Users\1\Downloads\дипломы\экология\Бравина Анастасия Викторов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70147">
            <a:off x="965138" y="3969384"/>
            <a:ext cx="1821308" cy="2576574"/>
          </a:xfrm>
          <a:prstGeom prst="rect">
            <a:avLst/>
          </a:prstGeom>
          <a:noFill/>
        </p:spPr>
      </p:pic>
      <p:pic>
        <p:nvPicPr>
          <p:cNvPr id="5" name="Picture 8" descr="C:\Users\1\AppData\Local\Temp\Rar$DIa0.641\Ганихин Владислав Витальевич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27654">
            <a:off x="6583334" y="1378159"/>
            <a:ext cx="1835795" cy="2597065"/>
          </a:xfrm>
          <a:prstGeom prst="rect">
            <a:avLst/>
          </a:prstGeom>
          <a:noFill/>
        </p:spPr>
      </p:pic>
      <p:pic>
        <p:nvPicPr>
          <p:cNvPr id="6" name="Picture 3" descr="C:\Users\1\Downloads\дипломы\февраль 17 Макаров, Храпин, снежинки\Макаров Михаил Александрович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02050">
            <a:off x="5963488" y="4017148"/>
            <a:ext cx="1800200" cy="2544993"/>
          </a:xfrm>
          <a:prstGeom prst="rect">
            <a:avLst/>
          </a:prstGeom>
          <a:noFill/>
        </p:spPr>
      </p:pic>
      <p:pic>
        <p:nvPicPr>
          <p:cNvPr id="18434" name="Picture 2" descr="C:\Users\Uzer\Desktop\Новая папка (2)\Photo126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3573016"/>
            <a:ext cx="1916717" cy="26874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Динамика участия в творческих конкурсах 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graphicFrame>
        <p:nvGraphicFramePr>
          <p:cNvPr id="7" name="Объект 5"/>
          <p:cNvGraphicFramePr>
            <a:graphicFrameLocks noGrp="1" noChangeAspect="1"/>
          </p:cNvGraphicFramePr>
          <p:nvPr>
            <p:ph idx="1"/>
          </p:nvPr>
        </p:nvGraphicFramePr>
        <p:xfrm>
          <a:off x="611560" y="2564904"/>
          <a:ext cx="8010914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83568" y="1484784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r>
              <a:rPr lang="ru-RU" sz="2000" b="1" dirty="0" smtClean="0">
                <a:solidFill>
                  <a:srgbClr val="008080"/>
                </a:solidFill>
              </a:rPr>
              <a:t>Муниципальный уровень</a:t>
            </a:r>
            <a:endParaRPr lang="ru-RU" sz="2000" dirty="0">
              <a:solidFill>
                <a:srgbClr val="00808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Динамика участия в творческих конкурсах 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graphicFrame>
        <p:nvGraphicFramePr>
          <p:cNvPr id="7" name="Объект 5"/>
          <p:cNvGraphicFramePr>
            <a:graphicFrameLocks noGrp="1" noChangeAspect="1"/>
          </p:cNvGraphicFramePr>
          <p:nvPr>
            <p:ph idx="1"/>
          </p:nvPr>
        </p:nvGraphicFramePr>
        <p:xfrm>
          <a:off x="611560" y="2420888"/>
          <a:ext cx="8010914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83568" y="1484784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r>
              <a:rPr lang="ru-RU" sz="2000" b="1" dirty="0" smtClean="0">
                <a:solidFill>
                  <a:srgbClr val="00B0F0"/>
                </a:solidFill>
              </a:rPr>
              <a:t>Областной уровень</a:t>
            </a:r>
            <a:endParaRPr lang="ru-RU" sz="20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Динамика участия в творческих конкурсах</a:t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 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graphicFrame>
        <p:nvGraphicFramePr>
          <p:cNvPr id="7" name="Объект 5"/>
          <p:cNvGraphicFramePr>
            <a:graphicFrameLocks noGrp="1" noChangeAspect="1"/>
          </p:cNvGraphicFramePr>
          <p:nvPr>
            <p:ph idx="1"/>
          </p:nvPr>
        </p:nvGraphicFramePr>
        <p:xfrm>
          <a:off x="65361" y="2492896"/>
          <a:ext cx="8739179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83568" y="1484784"/>
            <a:ext cx="820891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Всероссийский и Международный уровни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2332463"/>
            <a:ext cx="87484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C:\Users\1\Desktop\изонить\8GiRLqcoNP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636912"/>
            <a:ext cx="230425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1\Desktop\Photo12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2492896"/>
            <a:ext cx="2448272" cy="3264363"/>
          </a:xfrm>
          <a:prstGeom prst="rect">
            <a:avLst/>
          </a:prstGeom>
          <a:noFill/>
        </p:spPr>
      </p:pic>
      <p:pic>
        <p:nvPicPr>
          <p:cNvPr id="7170" name="Picture 2" descr="C:\Users\1\Desktop\изонить\работы\P6v7_VAFbM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356992"/>
            <a:ext cx="2376264" cy="3168352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971600" y="332657"/>
            <a:ext cx="8458200" cy="194421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539552" y="1556792"/>
            <a:ext cx="7920880" cy="4082008"/>
          </a:xfrm>
        </p:spPr>
        <p:txBody>
          <a:bodyPr/>
          <a:lstStyle/>
          <a:p>
            <a:pPr lvl="0"/>
            <a:r>
              <a:rPr lang="ru-RU" sz="16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Очень интересно и увлекательно, когда из обычных ниток и картона получаются необычные поделки и картины.  Мои воспитанники разделяют мое увлечение, и вместе со мной делают первые шаги в мир искусства</a:t>
            </a:r>
            <a:endPara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Прямоуг. 2"/>
          <p:cNvSpPr>
            <a:spLocks noGrp="1" noChangeArrowheads="1"/>
          </p:cNvSpPr>
          <p:nvPr>
            <p:ph type="title"/>
          </p:nvPr>
        </p:nvSpPr>
        <p:spPr>
          <a:xfrm>
            <a:off x="539553" y="1412776"/>
            <a:ext cx="5400599" cy="792088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 anchorCtr="1"/>
          <a:lstStyle/>
          <a:p>
            <a:pPr eaLnBrk="1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Результат деятельности</a:t>
            </a:r>
            <a:endParaRPr lang="en-US" sz="2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411" name="Полилиния 3"/>
          <p:cNvSpPr>
            <a:spLocks/>
          </p:cNvSpPr>
          <p:nvPr/>
        </p:nvSpPr>
        <p:spPr bwMode="gray">
          <a:xfrm>
            <a:off x="5073120" y="1219809"/>
            <a:ext cx="1467360" cy="1155001"/>
          </a:xfrm>
          <a:custGeom>
            <a:avLst/>
            <a:gdLst>
              <a:gd name="T0" fmla="*/ 0 w 982"/>
              <a:gd name="T1" fmla="*/ 1273175 h 774"/>
              <a:gd name="T2" fmla="*/ 3295 w 982"/>
              <a:gd name="T3" fmla="*/ 1266595 h 774"/>
              <a:gd name="T4" fmla="*/ 13179 w 982"/>
              <a:gd name="T5" fmla="*/ 1240276 h 774"/>
              <a:gd name="T6" fmla="*/ 26357 w 982"/>
              <a:gd name="T7" fmla="*/ 1200798 h 774"/>
              <a:gd name="T8" fmla="*/ 52714 w 982"/>
              <a:gd name="T9" fmla="*/ 1148160 h 774"/>
              <a:gd name="T10" fmla="*/ 82366 w 982"/>
              <a:gd name="T11" fmla="*/ 1085653 h 774"/>
              <a:gd name="T12" fmla="*/ 125196 w 982"/>
              <a:gd name="T13" fmla="*/ 1016566 h 774"/>
              <a:gd name="T14" fmla="*/ 174615 w 982"/>
              <a:gd name="T15" fmla="*/ 944189 h 774"/>
              <a:gd name="T16" fmla="*/ 233919 w 982"/>
              <a:gd name="T17" fmla="*/ 868522 h 774"/>
              <a:gd name="T18" fmla="*/ 306400 w 982"/>
              <a:gd name="T19" fmla="*/ 792856 h 774"/>
              <a:gd name="T20" fmla="*/ 388766 w 982"/>
              <a:gd name="T21" fmla="*/ 720479 h 774"/>
              <a:gd name="T22" fmla="*/ 484310 w 982"/>
              <a:gd name="T23" fmla="*/ 654682 h 774"/>
              <a:gd name="T24" fmla="*/ 593033 w 982"/>
              <a:gd name="T25" fmla="*/ 592174 h 774"/>
              <a:gd name="T26" fmla="*/ 701756 w 982"/>
              <a:gd name="T27" fmla="*/ 546116 h 774"/>
              <a:gd name="T28" fmla="*/ 803889 w 982"/>
              <a:gd name="T29" fmla="*/ 516508 h 774"/>
              <a:gd name="T30" fmla="*/ 896139 w 982"/>
              <a:gd name="T31" fmla="*/ 500058 h 774"/>
              <a:gd name="T32" fmla="*/ 978504 w 982"/>
              <a:gd name="T33" fmla="*/ 493479 h 774"/>
              <a:gd name="T34" fmla="*/ 1050986 w 982"/>
              <a:gd name="T35" fmla="*/ 493479 h 774"/>
              <a:gd name="T36" fmla="*/ 1116879 w 982"/>
              <a:gd name="T37" fmla="*/ 500058 h 774"/>
              <a:gd name="T38" fmla="*/ 1169593 w 982"/>
              <a:gd name="T39" fmla="*/ 513218 h 774"/>
              <a:gd name="T40" fmla="*/ 1212423 w 982"/>
              <a:gd name="T41" fmla="*/ 526377 h 774"/>
              <a:gd name="T42" fmla="*/ 1242074 w 982"/>
              <a:gd name="T43" fmla="*/ 536247 h 774"/>
              <a:gd name="T44" fmla="*/ 1261842 w 982"/>
              <a:gd name="T45" fmla="*/ 546116 h 774"/>
              <a:gd name="T46" fmla="*/ 1268432 w 982"/>
              <a:gd name="T47" fmla="*/ 549406 h 774"/>
              <a:gd name="T48" fmla="*/ 1120173 w 982"/>
              <a:gd name="T49" fmla="*/ 782986 h 774"/>
              <a:gd name="T50" fmla="*/ 1617662 w 982"/>
              <a:gd name="T51" fmla="*/ 608624 h 774"/>
              <a:gd name="T52" fmla="*/ 1502350 w 982"/>
              <a:gd name="T53" fmla="*/ 0 h 774"/>
              <a:gd name="T54" fmla="*/ 1406806 w 982"/>
              <a:gd name="T55" fmla="*/ 246739 h 774"/>
              <a:gd name="T56" fmla="*/ 1400217 w 982"/>
              <a:gd name="T57" fmla="*/ 243449 h 774"/>
              <a:gd name="T58" fmla="*/ 1380449 w 982"/>
              <a:gd name="T59" fmla="*/ 233580 h 774"/>
              <a:gd name="T60" fmla="*/ 1354092 w 982"/>
              <a:gd name="T61" fmla="*/ 220420 h 774"/>
              <a:gd name="T62" fmla="*/ 1314556 w 982"/>
              <a:gd name="T63" fmla="*/ 207261 h 774"/>
              <a:gd name="T64" fmla="*/ 1265137 w 982"/>
              <a:gd name="T65" fmla="*/ 197391 h 774"/>
              <a:gd name="T66" fmla="*/ 1205834 w 982"/>
              <a:gd name="T67" fmla="*/ 187522 h 774"/>
              <a:gd name="T68" fmla="*/ 1139941 w 982"/>
              <a:gd name="T69" fmla="*/ 180942 h 774"/>
              <a:gd name="T70" fmla="*/ 1064165 w 982"/>
              <a:gd name="T71" fmla="*/ 180942 h 774"/>
              <a:gd name="T72" fmla="*/ 981799 w 982"/>
              <a:gd name="T73" fmla="*/ 190812 h 774"/>
              <a:gd name="T74" fmla="*/ 889549 w 982"/>
              <a:gd name="T75" fmla="*/ 207261 h 774"/>
              <a:gd name="T76" fmla="*/ 794005 w 982"/>
              <a:gd name="T77" fmla="*/ 240160 h 774"/>
              <a:gd name="T78" fmla="*/ 695166 w 982"/>
              <a:gd name="T79" fmla="*/ 282928 h 774"/>
              <a:gd name="T80" fmla="*/ 586444 w 982"/>
              <a:gd name="T81" fmla="*/ 345435 h 774"/>
              <a:gd name="T82" fmla="*/ 477721 w 982"/>
              <a:gd name="T83" fmla="*/ 424392 h 774"/>
              <a:gd name="T84" fmla="*/ 378882 w 982"/>
              <a:gd name="T85" fmla="*/ 509928 h 774"/>
              <a:gd name="T86" fmla="*/ 293222 w 982"/>
              <a:gd name="T87" fmla="*/ 598754 h 774"/>
              <a:gd name="T88" fmla="*/ 224035 w 982"/>
              <a:gd name="T89" fmla="*/ 694160 h 774"/>
              <a:gd name="T90" fmla="*/ 164731 w 982"/>
              <a:gd name="T91" fmla="*/ 789566 h 774"/>
              <a:gd name="T92" fmla="*/ 118607 w 982"/>
              <a:gd name="T93" fmla="*/ 881682 h 774"/>
              <a:gd name="T94" fmla="*/ 79071 w 982"/>
              <a:gd name="T95" fmla="*/ 970508 h 774"/>
              <a:gd name="T96" fmla="*/ 49419 w 982"/>
              <a:gd name="T97" fmla="*/ 1052755 h 774"/>
              <a:gd name="T98" fmla="*/ 29652 w 982"/>
              <a:gd name="T99" fmla="*/ 1125131 h 774"/>
              <a:gd name="T100" fmla="*/ 13179 w 982"/>
              <a:gd name="T101" fmla="*/ 1187639 h 774"/>
              <a:gd name="T102" fmla="*/ 6589 w 982"/>
              <a:gd name="T103" fmla="*/ 1233697 h 774"/>
              <a:gd name="T104" fmla="*/ 0 w 982"/>
              <a:gd name="T105" fmla="*/ 1263305 h 774"/>
              <a:gd name="T106" fmla="*/ 0 w 982"/>
              <a:gd name="T107" fmla="*/ 1273175 h 7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17A217">
                  <a:alpha val="32001"/>
                </a:srgbClr>
              </a:gs>
              <a:gs pos="100000">
                <a:srgbClr val="009900"/>
              </a:gs>
            </a:gsLst>
            <a:lin ang="0" scaled="1"/>
          </a:gradFill>
          <a:ln w="12700">
            <a:noFill/>
            <a:prstDash val="solid"/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sp>
        <p:nvSpPr>
          <p:cNvPr id="17412" name="Автофигура 4"/>
          <p:cNvSpPr>
            <a:spLocks noChangeArrowheads="1"/>
          </p:cNvSpPr>
          <p:nvPr/>
        </p:nvSpPr>
        <p:spPr bwMode="auto">
          <a:xfrm>
            <a:off x="3424320" y="2652759"/>
            <a:ext cx="2295360" cy="3155372"/>
          </a:xfrm>
          <a:prstGeom prst="roundRect">
            <a:avLst>
              <a:gd name="adj" fmla="val 4690"/>
            </a:avLst>
          </a:prstGeom>
          <a:noFill/>
          <a:ln w="57150">
            <a:solidFill>
              <a:srgbClr val="0099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ru-RU"/>
          </a:p>
        </p:txBody>
      </p:sp>
      <p:sp>
        <p:nvSpPr>
          <p:cNvPr id="17413" name="Автофигура 5"/>
          <p:cNvSpPr>
            <a:spLocks noChangeArrowheads="1"/>
          </p:cNvSpPr>
          <p:nvPr/>
        </p:nvSpPr>
        <p:spPr bwMode="gray">
          <a:xfrm>
            <a:off x="3657600" y="2514504"/>
            <a:ext cx="1863360" cy="28803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33CC33"/>
              </a:gs>
              <a:gs pos="100000">
                <a:srgbClr val="185E18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ru-RU"/>
          </a:p>
        </p:txBody>
      </p:sp>
      <p:sp>
        <p:nvSpPr>
          <p:cNvPr id="17414" name="Автофигура 6"/>
          <p:cNvSpPr>
            <a:spLocks noChangeArrowheads="1"/>
          </p:cNvSpPr>
          <p:nvPr/>
        </p:nvSpPr>
        <p:spPr bwMode="auto">
          <a:xfrm flipH="1">
            <a:off x="5333761" y="2590833"/>
            <a:ext cx="73440" cy="144015"/>
          </a:xfrm>
          <a:prstGeom prst="octagon">
            <a:avLst>
              <a:gd name="adj" fmla="val 29287"/>
            </a:avLst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ru-RU"/>
          </a:p>
        </p:txBody>
      </p:sp>
      <p:sp>
        <p:nvSpPr>
          <p:cNvPr id="17415" name="Автофигура 7"/>
          <p:cNvSpPr>
            <a:spLocks noChangeArrowheads="1"/>
          </p:cNvSpPr>
          <p:nvPr/>
        </p:nvSpPr>
        <p:spPr bwMode="auto">
          <a:xfrm flipH="1">
            <a:off x="3744000" y="2580751"/>
            <a:ext cx="70560" cy="145456"/>
          </a:xfrm>
          <a:prstGeom prst="octagon">
            <a:avLst>
              <a:gd name="adj" fmla="val 29287"/>
            </a:avLst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ru-RU"/>
          </a:p>
        </p:txBody>
      </p:sp>
      <p:sp>
        <p:nvSpPr>
          <p:cNvPr id="17416" name="Автофигура 8"/>
          <p:cNvSpPr>
            <a:spLocks noChangeArrowheads="1"/>
          </p:cNvSpPr>
          <p:nvPr/>
        </p:nvSpPr>
        <p:spPr bwMode="auto">
          <a:xfrm>
            <a:off x="5934241" y="2151586"/>
            <a:ext cx="2295360" cy="3155372"/>
          </a:xfrm>
          <a:prstGeom prst="roundRect">
            <a:avLst>
              <a:gd name="adj" fmla="val 4690"/>
            </a:avLst>
          </a:prstGeom>
          <a:noFill/>
          <a:ln w="57150">
            <a:solidFill>
              <a:srgbClr val="4B71DD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ru-RU"/>
          </a:p>
        </p:txBody>
      </p:sp>
      <p:sp>
        <p:nvSpPr>
          <p:cNvPr id="17417" name="Автофигура 9"/>
          <p:cNvSpPr>
            <a:spLocks noChangeArrowheads="1"/>
          </p:cNvSpPr>
          <p:nvPr/>
        </p:nvSpPr>
        <p:spPr bwMode="gray">
          <a:xfrm>
            <a:off x="6150241" y="2007571"/>
            <a:ext cx="1863360" cy="28803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6D8CE5"/>
              </a:gs>
              <a:gs pos="100000">
                <a:srgbClr val="32416A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ru-RU"/>
          </a:p>
        </p:txBody>
      </p:sp>
      <p:sp>
        <p:nvSpPr>
          <p:cNvPr id="17418" name="Автофигура 10"/>
          <p:cNvSpPr>
            <a:spLocks noChangeArrowheads="1"/>
          </p:cNvSpPr>
          <p:nvPr/>
        </p:nvSpPr>
        <p:spPr bwMode="auto">
          <a:xfrm flipH="1">
            <a:off x="7836480" y="2079579"/>
            <a:ext cx="70560" cy="142575"/>
          </a:xfrm>
          <a:prstGeom prst="octagon">
            <a:avLst>
              <a:gd name="adj" fmla="val 29287"/>
            </a:avLst>
          </a:prstGeom>
          <a:solidFill>
            <a:srgbClr val="6FC5E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ru-RU"/>
          </a:p>
        </p:txBody>
      </p:sp>
      <p:sp>
        <p:nvSpPr>
          <p:cNvPr id="17419" name="Автофигура 11"/>
          <p:cNvSpPr>
            <a:spLocks noChangeArrowheads="1"/>
          </p:cNvSpPr>
          <p:nvPr/>
        </p:nvSpPr>
        <p:spPr bwMode="auto">
          <a:xfrm flipH="1">
            <a:off x="6252480" y="2079579"/>
            <a:ext cx="72000" cy="142575"/>
          </a:xfrm>
          <a:prstGeom prst="octagon">
            <a:avLst>
              <a:gd name="adj" fmla="val 29287"/>
            </a:avLst>
          </a:prstGeom>
          <a:solidFill>
            <a:srgbClr val="6FC5E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ru-RU"/>
          </a:p>
        </p:txBody>
      </p:sp>
      <p:sp>
        <p:nvSpPr>
          <p:cNvPr id="17420" name="Полилиния 12"/>
          <p:cNvSpPr>
            <a:spLocks/>
          </p:cNvSpPr>
          <p:nvPr/>
        </p:nvSpPr>
        <p:spPr bwMode="gray">
          <a:xfrm>
            <a:off x="2492641" y="1720981"/>
            <a:ext cx="1465920" cy="1156441"/>
          </a:xfrm>
          <a:custGeom>
            <a:avLst/>
            <a:gdLst>
              <a:gd name="T0" fmla="*/ 0 w 982"/>
              <a:gd name="T1" fmla="*/ 1274762 h 774"/>
              <a:gd name="T2" fmla="*/ 3291 w 982"/>
              <a:gd name="T3" fmla="*/ 1268174 h 774"/>
              <a:gd name="T4" fmla="*/ 13166 w 982"/>
              <a:gd name="T5" fmla="*/ 1241822 h 774"/>
              <a:gd name="T6" fmla="*/ 26331 w 982"/>
              <a:gd name="T7" fmla="*/ 1202295 h 774"/>
              <a:gd name="T8" fmla="*/ 52662 w 982"/>
              <a:gd name="T9" fmla="*/ 1149592 h 774"/>
              <a:gd name="T10" fmla="*/ 82285 w 982"/>
              <a:gd name="T11" fmla="*/ 1087006 h 774"/>
              <a:gd name="T12" fmla="*/ 125073 w 982"/>
              <a:gd name="T13" fmla="*/ 1017833 h 774"/>
              <a:gd name="T14" fmla="*/ 174444 w 982"/>
              <a:gd name="T15" fmla="*/ 945366 h 774"/>
              <a:gd name="T16" fmla="*/ 233689 w 982"/>
              <a:gd name="T17" fmla="*/ 869605 h 774"/>
              <a:gd name="T18" fmla="*/ 306100 w 982"/>
              <a:gd name="T19" fmla="*/ 793844 h 774"/>
              <a:gd name="T20" fmla="*/ 388385 w 982"/>
              <a:gd name="T21" fmla="*/ 721377 h 774"/>
              <a:gd name="T22" fmla="*/ 483835 w 982"/>
              <a:gd name="T23" fmla="*/ 655498 h 774"/>
              <a:gd name="T24" fmla="*/ 592451 w 982"/>
              <a:gd name="T25" fmla="*/ 592913 h 774"/>
              <a:gd name="T26" fmla="*/ 701067 w 982"/>
              <a:gd name="T27" fmla="*/ 546797 h 774"/>
              <a:gd name="T28" fmla="*/ 803100 w 982"/>
              <a:gd name="T29" fmla="*/ 517152 h 774"/>
              <a:gd name="T30" fmla="*/ 895259 w 982"/>
              <a:gd name="T31" fmla="*/ 500682 h 774"/>
              <a:gd name="T32" fmla="*/ 977544 w 982"/>
              <a:gd name="T33" fmla="*/ 494094 h 774"/>
              <a:gd name="T34" fmla="*/ 1049955 w 982"/>
              <a:gd name="T35" fmla="*/ 494094 h 774"/>
              <a:gd name="T36" fmla="*/ 1115783 w 982"/>
              <a:gd name="T37" fmla="*/ 500682 h 774"/>
              <a:gd name="T38" fmla="*/ 1168445 w 982"/>
              <a:gd name="T39" fmla="*/ 513858 h 774"/>
              <a:gd name="T40" fmla="*/ 1211233 w 982"/>
              <a:gd name="T41" fmla="*/ 527033 h 774"/>
              <a:gd name="T42" fmla="*/ 1240856 w 982"/>
              <a:gd name="T43" fmla="*/ 536915 h 774"/>
              <a:gd name="T44" fmla="*/ 1260604 w 982"/>
              <a:gd name="T45" fmla="*/ 546797 h 774"/>
              <a:gd name="T46" fmla="*/ 1267187 w 982"/>
              <a:gd name="T47" fmla="*/ 550091 h 774"/>
              <a:gd name="T48" fmla="*/ 1119074 w 982"/>
              <a:gd name="T49" fmla="*/ 783962 h 774"/>
              <a:gd name="T50" fmla="*/ 1616075 w 982"/>
              <a:gd name="T51" fmla="*/ 609382 h 774"/>
              <a:gd name="T52" fmla="*/ 1500876 w 982"/>
              <a:gd name="T53" fmla="*/ 0 h 774"/>
              <a:gd name="T54" fmla="*/ 1405426 w 982"/>
              <a:gd name="T55" fmla="*/ 247047 h 774"/>
              <a:gd name="T56" fmla="*/ 1398843 w 982"/>
              <a:gd name="T57" fmla="*/ 243753 h 774"/>
              <a:gd name="T58" fmla="*/ 1379095 w 982"/>
              <a:gd name="T59" fmla="*/ 233871 h 774"/>
              <a:gd name="T60" fmla="*/ 1352763 w 982"/>
              <a:gd name="T61" fmla="*/ 220695 h 774"/>
              <a:gd name="T62" fmla="*/ 1313267 w 982"/>
              <a:gd name="T63" fmla="*/ 207519 h 774"/>
              <a:gd name="T64" fmla="*/ 1263896 w 982"/>
              <a:gd name="T65" fmla="*/ 197638 h 774"/>
              <a:gd name="T66" fmla="*/ 1204651 w 982"/>
              <a:gd name="T67" fmla="*/ 187756 h 774"/>
              <a:gd name="T68" fmla="*/ 1138823 w 982"/>
              <a:gd name="T69" fmla="*/ 181168 h 774"/>
              <a:gd name="T70" fmla="*/ 1063121 w 982"/>
              <a:gd name="T71" fmla="*/ 181168 h 774"/>
              <a:gd name="T72" fmla="*/ 980836 w 982"/>
              <a:gd name="T73" fmla="*/ 191050 h 774"/>
              <a:gd name="T74" fmla="*/ 888677 w 982"/>
              <a:gd name="T75" fmla="*/ 207519 h 774"/>
              <a:gd name="T76" fmla="*/ 793226 w 982"/>
              <a:gd name="T77" fmla="*/ 240459 h 774"/>
              <a:gd name="T78" fmla="*/ 694484 w 982"/>
              <a:gd name="T79" fmla="*/ 283280 h 774"/>
              <a:gd name="T80" fmla="*/ 585868 w 982"/>
              <a:gd name="T81" fmla="*/ 345866 h 774"/>
              <a:gd name="T82" fmla="*/ 477252 w 982"/>
              <a:gd name="T83" fmla="*/ 424921 h 774"/>
              <a:gd name="T84" fmla="*/ 378510 w 982"/>
              <a:gd name="T85" fmla="*/ 510564 h 774"/>
              <a:gd name="T86" fmla="*/ 292934 w 982"/>
              <a:gd name="T87" fmla="*/ 599500 h 774"/>
              <a:gd name="T88" fmla="*/ 223815 w 982"/>
              <a:gd name="T89" fmla="*/ 695025 h 774"/>
              <a:gd name="T90" fmla="*/ 164570 w 982"/>
              <a:gd name="T91" fmla="*/ 790550 h 774"/>
              <a:gd name="T92" fmla="*/ 118490 w 982"/>
              <a:gd name="T93" fmla="*/ 882781 h 774"/>
              <a:gd name="T94" fmla="*/ 78993 w 982"/>
              <a:gd name="T95" fmla="*/ 971718 h 774"/>
              <a:gd name="T96" fmla="*/ 49371 w 982"/>
              <a:gd name="T97" fmla="*/ 1054067 h 774"/>
              <a:gd name="T98" fmla="*/ 29623 w 982"/>
              <a:gd name="T99" fmla="*/ 1126534 h 774"/>
              <a:gd name="T100" fmla="*/ 13166 w 982"/>
              <a:gd name="T101" fmla="*/ 1189119 h 774"/>
              <a:gd name="T102" fmla="*/ 6583 w 982"/>
              <a:gd name="T103" fmla="*/ 1235234 h 774"/>
              <a:gd name="T104" fmla="*/ 0 w 982"/>
              <a:gd name="T105" fmla="*/ 1264880 h 774"/>
              <a:gd name="T106" fmla="*/ 0 w 982"/>
              <a:gd name="T107" fmla="*/ 1274762 h 7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EE8D4C">
                  <a:alpha val="32001"/>
                </a:srgbClr>
              </a:gs>
              <a:gs pos="100000">
                <a:srgbClr val="EC823A"/>
              </a:gs>
            </a:gsLst>
            <a:lin ang="0" scaled="1"/>
          </a:gradFill>
          <a:ln w="12700">
            <a:noFill/>
            <a:prstDash val="solid"/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/>
          </a:p>
        </p:txBody>
      </p:sp>
      <p:grpSp>
        <p:nvGrpSpPr>
          <p:cNvPr id="2" name="Группа 15"/>
          <p:cNvGrpSpPr>
            <a:grpSpLocks/>
          </p:cNvGrpSpPr>
          <p:nvPr/>
        </p:nvGrpSpPr>
        <p:grpSpPr bwMode="auto">
          <a:xfrm>
            <a:off x="914401" y="2914866"/>
            <a:ext cx="2295360" cy="3323869"/>
            <a:chOff x="576" y="1836"/>
            <a:chExt cx="1446" cy="2094"/>
          </a:xfrm>
        </p:grpSpPr>
        <p:sp>
          <p:nvSpPr>
            <p:cNvPr id="17428" name="Автофигура 16"/>
            <p:cNvSpPr>
              <a:spLocks noChangeArrowheads="1"/>
            </p:cNvSpPr>
            <p:nvPr/>
          </p:nvSpPr>
          <p:spPr bwMode="auto">
            <a:xfrm>
              <a:off x="576" y="1942"/>
              <a:ext cx="1446" cy="1988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rgbClr val="EC823A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29" name="Автофигура 17"/>
            <p:cNvSpPr>
              <a:spLocks noChangeArrowheads="1"/>
            </p:cNvSpPr>
            <p:nvPr/>
          </p:nvSpPr>
          <p:spPr bwMode="gray">
            <a:xfrm>
              <a:off x="712" y="1852"/>
              <a:ext cx="1174" cy="18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6600"/>
                </a:gs>
                <a:gs pos="50000">
                  <a:srgbClr val="FFA76C"/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30" name="Автофигура 18"/>
            <p:cNvSpPr>
              <a:spLocks noChangeArrowheads="1"/>
            </p:cNvSpPr>
            <p:nvPr/>
          </p:nvSpPr>
          <p:spPr bwMode="auto">
            <a:xfrm flipH="1">
              <a:off x="1773" y="1897"/>
              <a:ext cx="45" cy="91"/>
            </a:xfrm>
            <a:prstGeom prst="octagon">
              <a:avLst>
                <a:gd name="adj" fmla="val 29287"/>
              </a:avLst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31" name="Автофигура 19"/>
            <p:cNvSpPr>
              <a:spLocks noChangeArrowheads="1"/>
            </p:cNvSpPr>
            <p:nvPr/>
          </p:nvSpPr>
          <p:spPr bwMode="auto">
            <a:xfrm flipH="1">
              <a:off x="776" y="1897"/>
              <a:ext cx="46" cy="91"/>
            </a:xfrm>
            <a:prstGeom prst="octagon">
              <a:avLst>
                <a:gd name="adj" fmla="val 29287"/>
              </a:avLst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32" name="Поле 20"/>
            <p:cNvSpPr txBox="1">
              <a:spLocks noChangeArrowheads="1"/>
            </p:cNvSpPr>
            <p:nvPr/>
          </p:nvSpPr>
          <p:spPr bwMode="gray">
            <a:xfrm>
              <a:off x="1225" y="1836"/>
              <a:ext cx="128" cy="2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100794" tIns="50397" rIns="100794" bIns="50397">
              <a:spAutoFit/>
            </a:bodyPr>
            <a:lstStyle/>
            <a:p>
              <a:pPr algn="ctr" defTabSz="449287" eaLnBrk="0"/>
              <a:endParaRPr 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17433" name="Поле 21"/>
            <p:cNvSpPr txBox="1">
              <a:spLocks noChangeArrowheads="1"/>
            </p:cNvSpPr>
            <p:nvPr/>
          </p:nvSpPr>
          <p:spPr bwMode="auto">
            <a:xfrm>
              <a:off x="624" y="2106"/>
              <a:ext cx="1344" cy="23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100794" tIns="50397" rIns="100794" bIns="50397">
              <a:spAutoFit/>
            </a:bodyPr>
            <a:lstStyle/>
            <a:p>
              <a:pPr defTabSz="449287" eaLnBrk="0"/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1115616" y="3356992"/>
            <a:ext cx="18722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Развивается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творческая активность; укрепляются волевые качества личности,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расширяется кругозор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563888" y="2828836"/>
            <a:ext cx="21602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Проявляется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интерес к декоративно-прикладному искусству,  к художественным традициям своего народа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012160" y="2420888"/>
            <a:ext cx="20882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Приобретается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опыт жизнедеятельности, являющийся  эффективным средством процесса формирования гражданской идентичности.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060848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 целом работа кружка «Рукодельница» -это один из способов приобретения опыта жизнедеятельности. Я считаю, что выбранная мной технология, формы и методы работы, оказывают положительное влияние на формирование личности учащихся и  гражданской идентичности.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848872" cy="1152127"/>
          </a:xfrm>
        </p:spPr>
        <p:txBody>
          <a:bodyPr/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Вывод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32770" name="Picture 2" descr="C:\Users\Uzer\Desktop\Новая папка (2)\_no_Cah-zP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5048" y="3356992"/>
            <a:ext cx="4221168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611560" y="1358036"/>
            <a:ext cx="7776864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Одна из основных задач школы сделать ученика активным участником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учебно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- воспитательного процесса, организовать работу так, чтобы процесс стал инструментом саморазвития ребенка.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Организация внеурочной деятельности через работу кружков дополнительного образования является уникальным средством сотрудничества ребёнка с окружающими, способом реализации личностно- ориентированного подхода в обучении.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нашей школе для организации внеурочной деятельности детей создано и работает много кружков, один из них–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Рукодельница»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зонить</a:t>
            </a: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), руководителем  которого являюсь я на протяжении многих лет.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Users\1\Desktop\dsc05318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653136"/>
            <a:ext cx="2448272" cy="1883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79912" y="1628800"/>
            <a:ext cx="4752528" cy="360040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Концепция программы</a:t>
            </a:r>
            <a:br>
              <a:rPr lang="ru-RU" sz="2400" b="1" dirty="0" smtClean="0">
                <a:solidFill>
                  <a:srgbClr val="0070C0"/>
                </a:solidFill>
              </a:rPr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>
                <a:latin typeface="Arial" pitchFamily="34" charset="0"/>
                <a:cs typeface="Arial" pitchFamily="34" charset="0"/>
              </a:rPr>
              <a:t>Занятия художественным трудом важны в воспитании гармонично развитой личности, повышении самооценки детей с ОВЗ. Творческий труд способствует воспитанию доброжелательного отношения к окружающему миру, социализации личности. Формирование умений и трудовых навыков происходит в едином процессе ознакомления с творчеством, искусством, культурой и эстетическими ценностями нашего народа и народов мира.</a:t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539552" y="1916832"/>
          <a:ext cx="2833416" cy="3778324"/>
        </p:xfrm>
        <a:graphic>
          <a:graphicData uri="http://schemas.openxmlformats.org/presentationml/2006/ole">
            <p:oleObj spid="_x0000_s16387" name="Презентация" r:id="rId3" imgW="3427426" imgH="4570638" progId="PowerPoint.Show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>
              <a:spcBef>
                <a:spcPct val="0"/>
              </a:spcBef>
              <a:buNone/>
            </a:pPr>
            <a:r>
              <a:rPr lang="ru-RU" sz="2400" b="1" dirty="0" smtClean="0">
                <a:solidFill>
                  <a:srgbClr val="00808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Актуальность</a:t>
            </a:r>
          </a:p>
          <a:p>
            <a:pPr lvl="0" algn="ctr">
              <a:spcBef>
                <a:spcPct val="0"/>
              </a:spcBef>
              <a:buNone/>
            </a:pPr>
            <a:endParaRPr lang="ru-RU" sz="2400" b="1" dirty="0" smtClean="0">
              <a:solidFill>
                <a:srgbClr val="00808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>
              <a:spcBef>
                <a:spcPct val="0"/>
              </a:spcBef>
              <a:buNone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       Актуальность программы определена проблемами, встречающимися у детей с ОВЗ. Это в первую очередь несовершенство зрительного восприятия, трудности пространственной ориентировки, недостаточное развитие мелкой моторики, нарушение координации движения у отдельных учащихся. </a:t>
            </a:r>
          </a:p>
          <a:p>
            <a:pPr>
              <a:spcBef>
                <a:spcPct val="0"/>
              </a:spcBef>
              <a:buNone/>
            </a:pP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Занятия </a:t>
            </a:r>
            <a:r>
              <a:rPr lang="ru-RU" sz="16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изонитью</a:t>
            </a: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позволяют обеспечить занятость детей в свободное время, делая  досуг более содержательным. Через занятия  по программе дети приобщаются к традициям  народного  декоративно-прикладного творчества.</a:t>
            </a:r>
            <a:r>
              <a:rPr lang="ru-RU" sz="16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Программа обучения построена таким образом, что с первых же занятий учащиеся видят конкретные результаты своего труда, а готовое изделие доставляет радость и удовлетворение от проделанной работы.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611560" y="1658707"/>
            <a:ext cx="4176464" cy="592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808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Занятия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изонитью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способствуют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развитию мелкой моторики рук, что в свою очередь влияет на интеллектуальное и речевое развитие ребенка;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обеспечивают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эмоциональное благополучие ребёнка;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способствуют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целостному процессу психического,  умственного и физического развития ребёнка. </a:t>
            </a:r>
          </a:p>
          <a:p>
            <a:pPr>
              <a:buFont typeface="Wingdings" pitchFamily="2" charset="2"/>
              <a:buChar char="Ø"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создают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условия для самореализации личности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 descr="C:\Users\Uzer\Desktop\Новая папка (2)\YXQwcb_UTs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420888"/>
            <a:ext cx="3875921" cy="2405744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1556793"/>
            <a:ext cx="8134672" cy="648072"/>
          </a:xfrm>
        </p:spPr>
        <p:txBody>
          <a:bodyPr/>
          <a:lstStyle/>
          <a:p>
            <a:pPr lvl="0"/>
            <a:r>
              <a:rPr lang="ru-RU" sz="2800" b="1" dirty="0" smtClean="0">
                <a:solidFill>
                  <a:srgbClr val="00808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Педагогическая целесообразность</a:t>
            </a:r>
            <a:r>
              <a:rPr lang="ru-RU" sz="2400" b="1" dirty="0" smtClean="0">
                <a:solidFill>
                  <a:srgbClr val="00808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2400" b="1" dirty="0" smtClean="0">
                <a:solidFill>
                  <a:srgbClr val="00808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Цель программы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buNone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Создание условий для развития познавательного интереса учащихся к различным видам творческой деятельности через формирование коммуникативных и трудовых навыков, творческой инициативы и навыков сравнительного анализа.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936103"/>
          </a:xfrm>
        </p:spPr>
        <p:txBody>
          <a:bodyPr/>
          <a:lstStyle/>
          <a:p>
            <a:pPr lvl="0"/>
            <a:r>
              <a:rPr lang="ru-RU" sz="2400" b="1" dirty="0" smtClean="0">
                <a:solidFill>
                  <a:srgbClr val="00808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Задачи программы</a:t>
            </a: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827584" y="1916832"/>
            <a:ext cx="7704856" cy="3744416"/>
          </a:xfrm>
        </p:spPr>
        <p:txBody>
          <a:bodyPr/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обучить</a:t>
            </a:r>
            <a:r>
              <a:rPr lang="ru-RU" sz="1800" dirty="0" smtClean="0">
                <a:solidFill>
                  <a:schemeClr val="tx1"/>
                </a:solidFill>
              </a:rPr>
              <a:t>  основным приёмам </a:t>
            </a:r>
            <a:r>
              <a:rPr lang="ru-RU" sz="1800" dirty="0" err="1" smtClean="0">
                <a:solidFill>
                  <a:schemeClr val="tx1"/>
                </a:solidFill>
              </a:rPr>
              <a:t>изонити</a:t>
            </a:r>
            <a:r>
              <a:rPr lang="ru-RU" sz="1800" dirty="0" smtClean="0">
                <a:solidFill>
                  <a:schemeClr val="tx1"/>
                </a:solidFill>
              </a:rPr>
              <a:t>, выработать специальные трудовые умения и навыки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способствовать </a:t>
            </a:r>
            <a:r>
              <a:rPr lang="ru-RU" sz="1800" dirty="0" smtClean="0">
                <a:solidFill>
                  <a:schemeClr val="tx1"/>
                </a:solidFill>
              </a:rPr>
              <a:t>развитию творческой активности;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</a:rPr>
              <a:t>расширению кругозора; развитию мелкой моторики пальцев рук;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</a:rPr>
              <a:t>укреплению волевых качеств личности;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воспитывать</a:t>
            </a:r>
            <a:r>
              <a:rPr lang="ru-RU" sz="1800" dirty="0" smtClean="0">
                <a:solidFill>
                  <a:schemeClr val="tx1"/>
                </a:solidFill>
              </a:rPr>
              <a:t> эстетическое восприятие произведений декоративно-прикладного искусства; художественный вкус;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</a:rPr>
              <a:t>интерес к художественным традициям своего народа;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</a:rPr>
              <a:t> воспитание гармонично развитой личности; её социализации; расширению общего духовного богатства человека.</a:t>
            </a:r>
          </a:p>
          <a:p>
            <a:endParaRPr lang="ru-RU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1214414" y="2348880"/>
            <a:ext cx="6715172" cy="3337503"/>
            <a:chOff x="607288" y="-815361"/>
            <a:chExt cx="7925152" cy="5341382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07288" y="-815361"/>
              <a:ext cx="7925152" cy="591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rgbClr val="7030A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Прямоугольник 3"/>
            <p:cNvSpPr>
              <a:spLocks noChangeArrowheads="1"/>
            </p:cNvSpPr>
            <p:nvPr/>
          </p:nvSpPr>
          <p:spPr bwMode="auto">
            <a:xfrm>
              <a:off x="1366078" y="3885680"/>
              <a:ext cx="6491880" cy="640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dirty="0">
                <a:solidFill>
                  <a:srgbClr val="7030A0"/>
                </a:solidFill>
                <a:latin typeface="Monotype Corsiva" pitchFamily="66" charset="0"/>
                <a:cs typeface="Arial" charset="0"/>
              </a:endParaRPr>
            </a:p>
          </p:txBody>
        </p:sp>
      </p:grp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51520" y="1522010"/>
            <a:ext cx="4896544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Направленность</a:t>
            </a:r>
          </a:p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Изонить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-доступный для детей вид искусства. Картины, выполненные в технике ниточного дизайна, часто называют живыми. Их отличительная особенность в том, что они не написаны кистью художника, а сделаны из переплетённых ярких, цветных ниток.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C:\Users\1\Desktop\2e7edbf590d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484784"/>
            <a:ext cx="3024336" cy="2088232"/>
          </a:xfrm>
          <a:prstGeom prst="rect">
            <a:avLst/>
          </a:prstGeom>
          <a:noFill/>
        </p:spPr>
      </p:pic>
      <p:pic>
        <p:nvPicPr>
          <p:cNvPr id="9" name="Рисунок 8" descr="C:\Users\1\Desktop\f_2149405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01008"/>
            <a:ext cx="2265986" cy="2880320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2123728" y="3573016"/>
            <a:ext cx="6912768" cy="2016224"/>
          </a:xfrm>
        </p:spPr>
        <p:txBody>
          <a:bodyPr/>
          <a:lstStyle/>
          <a:p>
            <a:pPr lvl="0"/>
            <a:r>
              <a:rPr lang="ru-RU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Занятия </a:t>
            </a:r>
            <a:r>
              <a:rPr lang="ru-RU" sz="14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изонитью</a:t>
            </a:r>
            <a:r>
              <a:rPr lang="ru-RU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позволяют детям удовлетворить свои познавательные интересы, расширить информированность в данной образовательной области, обогатить навыки общения и приобрести умение осуществлять совместную деятельность в процессе освоения программы.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Один из приятных «секретов»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изонити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– то, что очень красивые работы требуют минимальных усилий и самых простых инструментов и материалов. Этот вид деятельности хорошо усваивается детьми, расширяет круг их знаний и умений, позволяет им приобрести практические навыки. К занятиям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изонитью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проявляют устойчивый интерес не только девочки, но и мальчики.</a:t>
            </a:r>
          </a:p>
          <a:p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6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030A0"/>
      </a:hlink>
      <a:folHlink>
        <a:srgbClr val="7030A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1727</TotalTime>
  <Words>1025</Words>
  <Application>Microsoft Office PowerPoint</Application>
  <PresentationFormat>Экран (4:3)</PresentationFormat>
  <Paragraphs>120</Paragraphs>
  <Slides>29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1" baseType="lpstr">
      <vt:lpstr>1_Тема Office</vt:lpstr>
      <vt:lpstr>Презентация</vt:lpstr>
      <vt:lpstr>Слайд 1</vt:lpstr>
      <vt:lpstr>Слайд 2</vt:lpstr>
      <vt:lpstr>Слайд 3</vt:lpstr>
      <vt:lpstr>Концепция программы  Занятия художественным трудом важны в воспитании гармонично развитой личности, повышении самооценки детей с ОВЗ. Творческий труд способствует воспитанию доброжелательного отношения к окружающему миру, социализации личности. Формирование умений и трудовых навыков происходит в едином процессе ознакомления с творчеством, искусством, культурой и эстетическими ценностями нашего народа и народов мира.  </vt:lpstr>
      <vt:lpstr>Слайд 5</vt:lpstr>
      <vt:lpstr>Педагогическая целесообразность </vt:lpstr>
      <vt:lpstr>Слайд 7</vt:lpstr>
      <vt:lpstr>Задачи программы 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 Итогом реализации программы является традиционная выставка работ учащихся, которая дает наглядное представление о результатах работы кружка. </vt:lpstr>
      <vt:lpstr>Творческие работы учащихся</vt:lpstr>
      <vt:lpstr>При отборе работ особое внимание уделяется новизне и актуальности темы на оригинальность ее решения, качество исполнения, художественные средства создания образа, использование новых материалов. </vt:lpstr>
      <vt:lpstr>Слайд 19</vt:lpstr>
      <vt:lpstr>Слайд 20</vt:lpstr>
      <vt:lpstr>Наши достижения</vt:lpstr>
      <vt:lpstr>Слайд 22</vt:lpstr>
      <vt:lpstr>Слайд 23</vt:lpstr>
      <vt:lpstr>   Динамика участия в творческих конкурсах  </vt:lpstr>
      <vt:lpstr>   Динамика участия в творческих конкурсах  </vt:lpstr>
      <vt:lpstr>   Динамика участия в творческих конкурсах    </vt:lpstr>
      <vt:lpstr>Слайд 27</vt:lpstr>
      <vt:lpstr>Результат деятельности</vt:lpstr>
      <vt:lpstr>Вывод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 технологии</dc:title>
  <dc:creator>Фокина Лидия Петровна</dc:creator>
  <cp:keywords>Шаблон презентации</cp:keywords>
  <cp:lastModifiedBy>1</cp:lastModifiedBy>
  <cp:revision>174</cp:revision>
  <dcterms:created xsi:type="dcterms:W3CDTF">2014-07-06T18:18:01Z</dcterms:created>
  <dcterms:modified xsi:type="dcterms:W3CDTF">2017-12-22T02:13:38Z</dcterms:modified>
</cp:coreProperties>
</file>